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4"/>
  </p:sldMasterIdLst>
  <p:notesMasterIdLst>
    <p:notesMasterId r:id="rId33"/>
  </p:notesMasterIdLst>
  <p:sldIdLst>
    <p:sldId id="257" r:id="rId5"/>
    <p:sldId id="290" r:id="rId6"/>
    <p:sldId id="260" r:id="rId7"/>
    <p:sldId id="261" r:id="rId8"/>
    <p:sldId id="277" r:id="rId9"/>
    <p:sldId id="263" r:id="rId10"/>
    <p:sldId id="274" r:id="rId11"/>
    <p:sldId id="275" r:id="rId12"/>
    <p:sldId id="292" r:id="rId13"/>
    <p:sldId id="272" r:id="rId14"/>
    <p:sldId id="265" r:id="rId15"/>
    <p:sldId id="266" r:id="rId16"/>
    <p:sldId id="291" r:id="rId17"/>
    <p:sldId id="278" r:id="rId18"/>
    <p:sldId id="279" r:id="rId19"/>
    <p:sldId id="280" r:id="rId20"/>
    <p:sldId id="281" r:id="rId21"/>
    <p:sldId id="282" r:id="rId22"/>
    <p:sldId id="283" r:id="rId23"/>
    <p:sldId id="284" r:id="rId24"/>
    <p:sldId id="285" r:id="rId25"/>
    <p:sldId id="286" r:id="rId26"/>
    <p:sldId id="287" r:id="rId27"/>
    <p:sldId id="289" r:id="rId28"/>
    <p:sldId id="288" r:id="rId29"/>
    <p:sldId id="276" r:id="rId30"/>
    <p:sldId id="269" r:id="rId31"/>
    <p:sldId id="270" r:id="rId3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BC0867-33DA-477F-9F46-360202E62F5D}" v="74" dt="2023-01-24T12:01:54.9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f Jespers" userId="ff103d2a-6324-4d3e-8080-5761dd12dcdb" providerId="ADAL" clId="{E9BC0867-33DA-477F-9F46-360202E62F5D}"/>
    <pc:docChg chg="undo custSel modSld">
      <pc:chgData name="Raf Jespers" userId="ff103d2a-6324-4d3e-8080-5761dd12dcdb" providerId="ADAL" clId="{E9BC0867-33DA-477F-9F46-360202E62F5D}" dt="2023-01-24T12:01:54.927" v="160"/>
      <pc:docMkLst>
        <pc:docMk/>
      </pc:docMkLst>
      <pc:sldChg chg="addSp delSp modSp mod">
        <pc:chgData name="Raf Jespers" userId="ff103d2a-6324-4d3e-8080-5761dd12dcdb" providerId="ADAL" clId="{E9BC0867-33DA-477F-9F46-360202E62F5D}" dt="2023-01-24T12:01:54.927" v="160"/>
        <pc:sldMkLst>
          <pc:docMk/>
          <pc:sldMk cId="2305342345" sldId="266"/>
        </pc:sldMkLst>
        <pc:spChg chg="add del mod">
          <ac:chgData name="Raf Jespers" userId="ff103d2a-6324-4d3e-8080-5761dd12dcdb" providerId="ADAL" clId="{E9BC0867-33DA-477F-9F46-360202E62F5D}" dt="2023-01-24T12:01:24.220" v="156" actId="21"/>
          <ac:spMkLst>
            <pc:docMk/>
            <pc:sldMk cId="2305342345" sldId="266"/>
            <ac:spMk id="4" creationId="{58F2B55E-D12F-2F8D-228B-2085103F8578}"/>
          </ac:spMkLst>
        </pc:spChg>
        <pc:spChg chg="add del mod">
          <ac:chgData name="Raf Jespers" userId="ff103d2a-6324-4d3e-8080-5761dd12dcdb" providerId="ADAL" clId="{E9BC0867-33DA-477F-9F46-360202E62F5D}" dt="2023-01-24T12:01:36.419" v="158" actId="21"/>
          <ac:spMkLst>
            <pc:docMk/>
            <pc:sldMk cId="2305342345" sldId="266"/>
            <ac:spMk id="7" creationId="{FFFE4CC2-6260-7D10-A433-B2BB8AC151DA}"/>
          </ac:spMkLst>
        </pc:spChg>
        <pc:graphicFrameChg chg="add del mod">
          <ac:chgData name="Raf Jespers" userId="ff103d2a-6324-4d3e-8080-5761dd12dcdb" providerId="ADAL" clId="{E9BC0867-33DA-477F-9F46-360202E62F5D}" dt="2023-01-24T12:01:54.927" v="160"/>
          <ac:graphicFrameMkLst>
            <pc:docMk/>
            <pc:sldMk cId="2305342345" sldId="266"/>
            <ac:graphicFrameMk id="5" creationId="{EB1D16CC-A1D9-3DEC-7D7B-75B258B6CCAC}"/>
          </ac:graphicFrameMkLst>
        </pc:graphicFrameChg>
      </pc:sldChg>
      <pc:sldChg chg="modSp mod">
        <pc:chgData name="Raf Jespers" userId="ff103d2a-6324-4d3e-8080-5761dd12dcdb" providerId="ADAL" clId="{E9BC0867-33DA-477F-9F46-360202E62F5D}" dt="2023-01-24T11:59:11.409" v="82" actId="20577"/>
        <pc:sldMkLst>
          <pc:docMk/>
          <pc:sldMk cId="1705656823" sldId="279"/>
        </pc:sldMkLst>
        <pc:spChg chg="mod">
          <ac:chgData name="Raf Jespers" userId="ff103d2a-6324-4d3e-8080-5761dd12dcdb" providerId="ADAL" clId="{E9BC0867-33DA-477F-9F46-360202E62F5D}" dt="2023-01-24T11:59:11.409" v="82" actId="20577"/>
          <ac:spMkLst>
            <pc:docMk/>
            <pc:sldMk cId="1705656823" sldId="279"/>
            <ac:spMk id="3" creationId="{00669E92-1493-8EEE-DD8D-3D409CA4D30B}"/>
          </ac:spMkLst>
        </pc:spChg>
      </pc:sldChg>
      <pc:sldChg chg="modSp mod">
        <pc:chgData name="Raf Jespers" userId="ff103d2a-6324-4d3e-8080-5761dd12dcdb" providerId="ADAL" clId="{E9BC0867-33DA-477F-9F46-360202E62F5D}" dt="2023-01-24T11:56:30.970" v="49" actId="115"/>
        <pc:sldMkLst>
          <pc:docMk/>
          <pc:sldMk cId="1847372344" sldId="284"/>
        </pc:sldMkLst>
        <pc:spChg chg="mod">
          <ac:chgData name="Raf Jespers" userId="ff103d2a-6324-4d3e-8080-5761dd12dcdb" providerId="ADAL" clId="{E9BC0867-33DA-477F-9F46-360202E62F5D}" dt="2023-01-24T11:56:30.970" v="49" actId="115"/>
          <ac:spMkLst>
            <pc:docMk/>
            <pc:sldMk cId="1847372344" sldId="284"/>
            <ac:spMk id="3" creationId="{749BC4EC-6994-E19C-B3B7-57D5893FA45D}"/>
          </ac:spMkLst>
        </pc:spChg>
      </pc:sldChg>
      <pc:sldChg chg="delSp modSp mod">
        <pc:chgData name="Raf Jespers" userId="ff103d2a-6324-4d3e-8080-5761dd12dcdb" providerId="ADAL" clId="{E9BC0867-33DA-477F-9F46-360202E62F5D}" dt="2023-01-24T11:55:46.480" v="47" actId="20577"/>
        <pc:sldMkLst>
          <pc:docMk/>
          <pc:sldMk cId="2194632941" sldId="287"/>
        </pc:sldMkLst>
        <pc:spChg chg="mod">
          <ac:chgData name="Raf Jespers" userId="ff103d2a-6324-4d3e-8080-5761dd12dcdb" providerId="ADAL" clId="{E9BC0867-33DA-477F-9F46-360202E62F5D}" dt="2023-01-24T11:55:46.480" v="47" actId="20577"/>
          <ac:spMkLst>
            <pc:docMk/>
            <pc:sldMk cId="2194632941" sldId="287"/>
            <ac:spMk id="3" creationId="{AF5D1CD7-C052-ED46-72EE-EC59FD6BD627}"/>
          </ac:spMkLst>
        </pc:spChg>
        <pc:spChg chg="del mod">
          <ac:chgData name="Raf Jespers" userId="ff103d2a-6324-4d3e-8080-5761dd12dcdb" providerId="ADAL" clId="{E9BC0867-33DA-477F-9F46-360202E62F5D}" dt="2023-01-24T11:54:59.109" v="21" actId="21"/>
          <ac:spMkLst>
            <pc:docMk/>
            <pc:sldMk cId="2194632941" sldId="287"/>
            <ac:spMk id="5" creationId="{E10DF45E-7722-E136-94ED-CDCBBB6E860F}"/>
          </ac:spMkLst>
        </pc:spChg>
      </pc:sldChg>
      <pc:sldChg chg="modSp mod">
        <pc:chgData name="Raf Jespers" userId="ff103d2a-6324-4d3e-8080-5761dd12dcdb" providerId="ADAL" clId="{E9BC0867-33DA-477F-9F46-360202E62F5D}" dt="2023-01-24T11:57:16.837" v="50" actId="115"/>
        <pc:sldMkLst>
          <pc:docMk/>
          <pc:sldMk cId="2836327758" sldId="288"/>
        </pc:sldMkLst>
        <pc:spChg chg="mod">
          <ac:chgData name="Raf Jespers" userId="ff103d2a-6324-4d3e-8080-5761dd12dcdb" providerId="ADAL" clId="{E9BC0867-33DA-477F-9F46-360202E62F5D}" dt="2023-01-24T11:57:16.837" v="50" actId="115"/>
          <ac:spMkLst>
            <pc:docMk/>
            <pc:sldMk cId="2836327758" sldId="288"/>
            <ac:spMk id="3" creationId="{DC30E5E7-BCC1-524D-6252-2B2CB25935FA}"/>
          </ac:spMkLst>
        </pc:spChg>
      </pc:sldChg>
      <pc:sldChg chg="modSp mod">
        <pc:chgData name="Raf Jespers" userId="ff103d2a-6324-4d3e-8080-5761dd12dcdb" providerId="ADAL" clId="{E9BC0867-33DA-477F-9F46-360202E62F5D}" dt="2023-01-24T11:53:19.884" v="4" actId="20577"/>
        <pc:sldMkLst>
          <pc:docMk/>
          <pc:sldMk cId="1366675378" sldId="292"/>
        </pc:sldMkLst>
        <pc:spChg chg="mod">
          <ac:chgData name="Raf Jespers" userId="ff103d2a-6324-4d3e-8080-5761dd12dcdb" providerId="ADAL" clId="{E9BC0867-33DA-477F-9F46-360202E62F5D}" dt="2023-01-24T11:53:19.884" v="4" actId="20577"/>
          <ac:spMkLst>
            <pc:docMk/>
            <pc:sldMk cId="1366675378" sldId="292"/>
            <ac:spMk id="3" creationId="{310C4AAB-D1C9-5116-9997-FD576FB1685A}"/>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55F8AA-3FFA-42C0-B25A-ECE2565C519F}"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53967F5-4CC4-4525-AA67-CE35C43E1415}">
      <dgm:prSet custT="1"/>
      <dgm:spPr/>
      <dgm:t>
        <a:bodyPr/>
        <a:lstStyle/>
        <a:p>
          <a:r>
            <a:rPr lang="en" sz="2400" dirty="0"/>
            <a:t>Digital Rights (2014): Storage a priori, generalized and indefinite of metadata is unauthorized interference; must be framed with measures to ensure that they are limited to what is absolutely necessary</a:t>
          </a:r>
          <a:endParaRPr lang="en-US" sz="2400" dirty="0"/>
        </a:p>
      </dgm:t>
    </dgm:pt>
    <dgm:pt modelId="{5FE2B9CA-AFEB-451E-93C9-9C4C7001DA7D}" type="parTrans" cxnId="{41E63013-F88B-44B7-B800-223AC9615A30}">
      <dgm:prSet/>
      <dgm:spPr/>
      <dgm:t>
        <a:bodyPr/>
        <a:lstStyle/>
        <a:p>
          <a:endParaRPr lang="en-US"/>
        </a:p>
      </dgm:t>
    </dgm:pt>
    <dgm:pt modelId="{5E87E8F3-DD5E-4288-8EFB-500C1840656D}" type="sibTrans" cxnId="{41E63013-F88B-44B7-B800-223AC9615A30}">
      <dgm:prSet/>
      <dgm:spPr/>
      <dgm:t>
        <a:bodyPr/>
        <a:lstStyle/>
        <a:p>
          <a:endParaRPr lang="en-US"/>
        </a:p>
      </dgm:t>
    </dgm:pt>
    <dgm:pt modelId="{05C8BC42-9B37-4AB8-A060-8FE36A8132E1}">
      <dgm:prSet custT="1"/>
      <dgm:spPr/>
      <dgm:t>
        <a:bodyPr/>
        <a:lstStyle/>
        <a:p>
          <a:r>
            <a:rPr lang="en" sz="2400"/>
            <a:t>Tele 2 (2016): targeted storage; strict access conditions; strict access does not justify general storage</a:t>
          </a:r>
          <a:endParaRPr lang="en-US" sz="2400"/>
        </a:p>
      </dgm:t>
    </dgm:pt>
    <dgm:pt modelId="{B3C70AAB-43C6-4F8E-A1BC-562627608963}" type="parTrans" cxnId="{44D1F765-B064-4E1E-B323-81760D45FD53}">
      <dgm:prSet/>
      <dgm:spPr/>
      <dgm:t>
        <a:bodyPr/>
        <a:lstStyle/>
        <a:p>
          <a:endParaRPr lang="en-US"/>
        </a:p>
      </dgm:t>
    </dgm:pt>
    <dgm:pt modelId="{7EB1C214-AF4C-45A2-92E0-90866713EE35}" type="sibTrans" cxnId="{44D1F765-B064-4E1E-B323-81760D45FD53}">
      <dgm:prSet/>
      <dgm:spPr/>
      <dgm:t>
        <a:bodyPr/>
        <a:lstStyle/>
        <a:p>
          <a:endParaRPr lang="en-US"/>
        </a:p>
      </dgm:t>
    </dgm:pt>
    <dgm:pt modelId="{85DE89F1-1FAA-4DD8-91DA-C30125AF9491}" type="pres">
      <dgm:prSet presAssocID="{F355F8AA-3FFA-42C0-B25A-ECE2565C519F}" presName="linear" presStyleCnt="0">
        <dgm:presLayoutVars>
          <dgm:animLvl val="lvl"/>
          <dgm:resizeHandles val="exact"/>
        </dgm:presLayoutVars>
      </dgm:prSet>
      <dgm:spPr/>
    </dgm:pt>
    <dgm:pt modelId="{8F5298E9-B7D0-4362-9EB9-AC77F24B754D}" type="pres">
      <dgm:prSet presAssocID="{453967F5-4CC4-4525-AA67-CE35C43E1415}" presName="parentText" presStyleLbl="node1" presStyleIdx="0" presStyleCnt="2">
        <dgm:presLayoutVars>
          <dgm:chMax val="0"/>
          <dgm:bulletEnabled val="1"/>
        </dgm:presLayoutVars>
      </dgm:prSet>
      <dgm:spPr/>
    </dgm:pt>
    <dgm:pt modelId="{92F1614C-D19E-4857-B4DA-8EC3A82F443B}" type="pres">
      <dgm:prSet presAssocID="{5E87E8F3-DD5E-4288-8EFB-500C1840656D}" presName="spacer" presStyleCnt="0"/>
      <dgm:spPr/>
    </dgm:pt>
    <dgm:pt modelId="{CE4F142D-796F-4052-8795-E54D5D112E25}" type="pres">
      <dgm:prSet presAssocID="{05C8BC42-9B37-4AB8-A060-8FE36A8132E1}" presName="parentText" presStyleLbl="node1" presStyleIdx="1" presStyleCnt="2">
        <dgm:presLayoutVars>
          <dgm:chMax val="0"/>
          <dgm:bulletEnabled val="1"/>
        </dgm:presLayoutVars>
      </dgm:prSet>
      <dgm:spPr/>
    </dgm:pt>
  </dgm:ptLst>
  <dgm:cxnLst>
    <dgm:cxn modelId="{41E63013-F88B-44B7-B800-223AC9615A30}" srcId="{F355F8AA-3FFA-42C0-B25A-ECE2565C519F}" destId="{453967F5-4CC4-4525-AA67-CE35C43E1415}" srcOrd="0" destOrd="0" parTransId="{5FE2B9CA-AFEB-451E-93C9-9C4C7001DA7D}" sibTransId="{5E87E8F3-DD5E-4288-8EFB-500C1840656D}"/>
    <dgm:cxn modelId="{08C5481C-A700-4630-BF49-8E0EF5A9DB69}" type="presOf" srcId="{05C8BC42-9B37-4AB8-A060-8FE36A8132E1}" destId="{CE4F142D-796F-4052-8795-E54D5D112E25}" srcOrd="0" destOrd="0" presId="urn:microsoft.com/office/officeart/2005/8/layout/vList2"/>
    <dgm:cxn modelId="{05D8645C-88CE-49B4-9B64-02F4F5AB846C}" type="presOf" srcId="{F355F8AA-3FFA-42C0-B25A-ECE2565C519F}" destId="{85DE89F1-1FAA-4DD8-91DA-C30125AF9491}" srcOrd="0" destOrd="0" presId="urn:microsoft.com/office/officeart/2005/8/layout/vList2"/>
    <dgm:cxn modelId="{44D1F765-B064-4E1E-B323-81760D45FD53}" srcId="{F355F8AA-3FFA-42C0-B25A-ECE2565C519F}" destId="{05C8BC42-9B37-4AB8-A060-8FE36A8132E1}" srcOrd="1" destOrd="0" parTransId="{B3C70AAB-43C6-4F8E-A1BC-562627608963}" sibTransId="{7EB1C214-AF4C-45A2-92E0-90866713EE35}"/>
    <dgm:cxn modelId="{5873C2D6-1760-4EFE-9DC1-EB3A40FC71DF}" type="presOf" srcId="{453967F5-4CC4-4525-AA67-CE35C43E1415}" destId="{8F5298E9-B7D0-4362-9EB9-AC77F24B754D}" srcOrd="0" destOrd="0" presId="urn:microsoft.com/office/officeart/2005/8/layout/vList2"/>
    <dgm:cxn modelId="{37D03F8D-FB1C-440A-91F0-9D8C0134DB4C}" type="presParOf" srcId="{85DE89F1-1FAA-4DD8-91DA-C30125AF9491}" destId="{8F5298E9-B7D0-4362-9EB9-AC77F24B754D}" srcOrd="0" destOrd="0" presId="urn:microsoft.com/office/officeart/2005/8/layout/vList2"/>
    <dgm:cxn modelId="{0AC414E0-CA98-49A6-BAD7-E9635BC8FCC4}" type="presParOf" srcId="{85DE89F1-1FAA-4DD8-91DA-C30125AF9491}" destId="{92F1614C-D19E-4857-B4DA-8EC3A82F443B}" srcOrd="1" destOrd="0" presId="urn:microsoft.com/office/officeart/2005/8/layout/vList2"/>
    <dgm:cxn modelId="{C1820442-E370-4B3F-8B80-69FEF58A8431}" type="presParOf" srcId="{85DE89F1-1FAA-4DD8-91DA-C30125AF9491}" destId="{CE4F142D-796F-4052-8795-E54D5D112E2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CFE3EA-0F24-47FF-84AD-5C73694F0956}"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6C826534-E6A9-4029-906D-784E08CE8E4D}">
      <dgm:prSet custT="1"/>
      <dgm:spPr/>
      <dgm:t>
        <a:bodyPr/>
        <a:lstStyle/>
        <a:p>
          <a:r>
            <a:rPr lang="en" sz="2000"/>
            <a:t>“However, it should be noted that the preliminary draft law </a:t>
          </a:r>
          <a:r>
            <a:rPr lang="en" sz="2000" u="sng"/>
            <a:t>does not really entail the change of perspective </a:t>
          </a:r>
          <a:r>
            <a:rPr lang="en" sz="2000"/>
            <a:t>as required by the jurisprudence of the CJEU and the Constitutional Court. In its opinion, the Authority notes that the preliminary draft law intends to impose new measures for the retention of traffic and location data, which could lead to the de </a:t>
          </a:r>
          <a:r>
            <a:rPr lang="en" sz="2000" u="sng"/>
            <a:t>facto reintroduction </a:t>
          </a:r>
          <a:r>
            <a:rPr lang="en" sz="2000"/>
            <a:t>of generalized and indiscriminate data retention obligations, while at the same time increasing the possibilities for access until such data is further expanded.”</a:t>
          </a:r>
          <a:endParaRPr lang="en-US" sz="2000"/>
        </a:p>
      </dgm:t>
    </dgm:pt>
    <dgm:pt modelId="{E4C166FC-71AE-4C68-A726-C32A3D59EBDC}" type="parTrans" cxnId="{FFB45055-69BC-4C15-8F9D-5E2E8EA4B9AB}">
      <dgm:prSet/>
      <dgm:spPr/>
      <dgm:t>
        <a:bodyPr/>
        <a:lstStyle/>
        <a:p>
          <a:endParaRPr lang="en-US"/>
        </a:p>
      </dgm:t>
    </dgm:pt>
    <dgm:pt modelId="{9800EB8D-5726-4325-A846-941FA526C49C}" type="sibTrans" cxnId="{FFB45055-69BC-4C15-8F9D-5E2E8EA4B9AB}">
      <dgm:prSet/>
      <dgm:spPr/>
      <dgm:t>
        <a:bodyPr/>
        <a:lstStyle/>
        <a:p>
          <a:endParaRPr lang="en-US"/>
        </a:p>
      </dgm:t>
    </dgm:pt>
    <dgm:pt modelId="{4862057E-0EF7-4C2E-95C3-A8BDEC0C68AA}">
      <dgm:prSet custT="1"/>
      <dgm:spPr/>
      <dgm:t>
        <a:bodyPr/>
        <a:lstStyle/>
        <a:p>
          <a:r>
            <a:rPr lang="en" sz="2000"/>
            <a:t>Preliminary draft entails significant risks to fundamental rights in terms of legality, necessity and proportionality</a:t>
          </a:r>
          <a:endParaRPr lang="en-US" sz="2000"/>
        </a:p>
      </dgm:t>
    </dgm:pt>
    <dgm:pt modelId="{818BA094-63EA-4971-A3EC-8F30B5DCDE19}" type="parTrans" cxnId="{AD191D15-82D8-438C-B2C1-470BC87408F9}">
      <dgm:prSet/>
      <dgm:spPr/>
      <dgm:t>
        <a:bodyPr/>
        <a:lstStyle/>
        <a:p>
          <a:endParaRPr lang="en-US"/>
        </a:p>
      </dgm:t>
    </dgm:pt>
    <dgm:pt modelId="{82468CFC-09AE-48DE-9203-75FDAED85345}" type="sibTrans" cxnId="{AD191D15-82D8-438C-B2C1-470BC87408F9}">
      <dgm:prSet/>
      <dgm:spPr/>
      <dgm:t>
        <a:bodyPr/>
        <a:lstStyle/>
        <a:p>
          <a:endParaRPr lang="en-US"/>
        </a:p>
      </dgm:t>
    </dgm:pt>
    <dgm:pt modelId="{8288EB97-36E3-461F-BA6F-05C009FB1EB3}" type="pres">
      <dgm:prSet presAssocID="{38CFE3EA-0F24-47FF-84AD-5C73694F0956}" presName="linear" presStyleCnt="0">
        <dgm:presLayoutVars>
          <dgm:animLvl val="lvl"/>
          <dgm:resizeHandles val="exact"/>
        </dgm:presLayoutVars>
      </dgm:prSet>
      <dgm:spPr/>
    </dgm:pt>
    <dgm:pt modelId="{E673C13D-13D0-40FD-803C-F19380EE3DD1}" type="pres">
      <dgm:prSet presAssocID="{6C826534-E6A9-4029-906D-784E08CE8E4D}" presName="parentText" presStyleLbl="node1" presStyleIdx="0" presStyleCnt="2" custScaleY="108993">
        <dgm:presLayoutVars>
          <dgm:chMax val="0"/>
          <dgm:bulletEnabled val="1"/>
        </dgm:presLayoutVars>
      </dgm:prSet>
      <dgm:spPr/>
    </dgm:pt>
    <dgm:pt modelId="{A839E226-4156-4402-9D14-7D15056343F4}" type="pres">
      <dgm:prSet presAssocID="{9800EB8D-5726-4325-A846-941FA526C49C}" presName="spacer" presStyleCnt="0"/>
      <dgm:spPr/>
    </dgm:pt>
    <dgm:pt modelId="{FA247A77-CE41-48A2-AB5A-5F14BBA5759A}" type="pres">
      <dgm:prSet presAssocID="{4862057E-0EF7-4C2E-95C3-A8BDEC0C68AA}" presName="parentText" presStyleLbl="node1" presStyleIdx="1" presStyleCnt="2" custScaleY="57832">
        <dgm:presLayoutVars>
          <dgm:chMax val="0"/>
          <dgm:bulletEnabled val="1"/>
        </dgm:presLayoutVars>
      </dgm:prSet>
      <dgm:spPr/>
    </dgm:pt>
  </dgm:ptLst>
  <dgm:cxnLst>
    <dgm:cxn modelId="{AD191D15-82D8-438C-B2C1-470BC87408F9}" srcId="{38CFE3EA-0F24-47FF-84AD-5C73694F0956}" destId="{4862057E-0EF7-4C2E-95C3-A8BDEC0C68AA}" srcOrd="1" destOrd="0" parTransId="{818BA094-63EA-4971-A3EC-8F30B5DCDE19}" sibTransId="{82468CFC-09AE-48DE-9203-75FDAED85345}"/>
    <dgm:cxn modelId="{A4F66920-AD83-43D5-8836-BDE2289C4490}" type="presOf" srcId="{6C826534-E6A9-4029-906D-784E08CE8E4D}" destId="{E673C13D-13D0-40FD-803C-F19380EE3DD1}" srcOrd="0" destOrd="0" presId="urn:microsoft.com/office/officeart/2005/8/layout/vList2"/>
    <dgm:cxn modelId="{245F7A35-C679-4BCF-BDCE-6FD47F8EF18A}" type="presOf" srcId="{4862057E-0EF7-4C2E-95C3-A8BDEC0C68AA}" destId="{FA247A77-CE41-48A2-AB5A-5F14BBA5759A}" srcOrd="0" destOrd="0" presId="urn:microsoft.com/office/officeart/2005/8/layout/vList2"/>
    <dgm:cxn modelId="{FFB45055-69BC-4C15-8F9D-5E2E8EA4B9AB}" srcId="{38CFE3EA-0F24-47FF-84AD-5C73694F0956}" destId="{6C826534-E6A9-4029-906D-784E08CE8E4D}" srcOrd="0" destOrd="0" parTransId="{E4C166FC-71AE-4C68-A726-C32A3D59EBDC}" sibTransId="{9800EB8D-5726-4325-A846-941FA526C49C}"/>
    <dgm:cxn modelId="{A369949D-16FA-42D8-BD8F-112BFC34AF9C}" type="presOf" srcId="{38CFE3EA-0F24-47FF-84AD-5C73694F0956}" destId="{8288EB97-36E3-461F-BA6F-05C009FB1EB3}" srcOrd="0" destOrd="0" presId="urn:microsoft.com/office/officeart/2005/8/layout/vList2"/>
    <dgm:cxn modelId="{292A2C5A-D795-4D7A-BB63-E91B2AB01159}" type="presParOf" srcId="{8288EB97-36E3-461F-BA6F-05C009FB1EB3}" destId="{E673C13D-13D0-40FD-803C-F19380EE3DD1}" srcOrd="0" destOrd="0" presId="urn:microsoft.com/office/officeart/2005/8/layout/vList2"/>
    <dgm:cxn modelId="{7AE7C0B2-40BA-40F5-B805-F22738B87030}" type="presParOf" srcId="{8288EB97-36E3-461F-BA6F-05C009FB1EB3}" destId="{A839E226-4156-4402-9D14-7D15056343F4}" srcOrd="1" destOrd="0" presId="urn:microsoft.com/office/officeart/2005/8/layout/vList2"/>
    <dgm:cxn modelId="{52212F7F-11B3-4B67-9C50-D3F5C863D97B}" type="presParOf" srcId="{8288EB97-36E3-461F-BA6F-05C009FB1EB3}" destId="{FA247A77-CE41-48A2-AB5A-5F14BBA5759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845F2D4-C8BB-4C72-9AD2-A093C0612423}"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D30CACA6-84EA-41E2-816B-0CDF4A731F52}">
      <dgm:prSet/>
      <dgm:spPr/>
      <dgm:t>
        <a:bodyPr/>
        <a:lstStyle/>
        <a:p>
          <a:r>
            <a:rPr lang="en"/>
            <a:t>“The Authority invites the legislator to take the time to reflect and thoroughly analyze how, in accordance with European jurisprudence, the fundamental right to security and the right to an effective remedy in the event of criminal offenses affecting such security, on the one hand, and the fundamental right to respect for private life and the protection of personal data, on the other hand, can be reconciled.”</a:t>
          </a:r>
          <a:endParaRPr lang="en-US"/>
        </a:p>
      </dgm:t>
    </dgm:pt>
    <dgm:pt modelId="{BEDAF90A-2A0F-40A7-A96C-FB3EF8C200B0}" type="parTrans" cxnId="{572EE084-2397-4A70-AE07-98977F62FD4A}">
      <dgm:prSet/>
      <dgm:spPr/>
      <dgm:t>
        <a:bodyPr/>
        <a:lstStyle/>
        <a:p>
          <a:endParaRPr lang="en-US"/>
        </a:p>
      </dgm:t>
    </dgm:pt>
    <dgm:pt modelId="{9A03DCED-FD6A-497A-8090-6B154273F4D3}" type="sibTrans" cxnId="{572EE084-2397-4A70-AE07-98977F62FD4A}">
      <dgm:prSet/>
      <dgm:spPr/>
      <dgm:t>
        <a:bodyPr/>
        <a:lstStyle/>
        <a:p>
          <a:endParaRPr lang="en-US"/>
        </a:p>
      </dgm:t>
    </dgm:pt>
    <dgm:pt modelId="{2268CC53-5AF1-4A66-8144-B609481E25AE}">
      <dgm:prSet/>
      <dgm:spPr/>
      <dgm:t>
        <a:bodyPr/>
        <a:lstStyle/>
        <a:p>
          <a:r>
            <a:rPr lang="en"/>
            <a:t>“It is therefore crucial to ensure that the draft law does not reintroduce a de jure or de facto generalized obligation to retain the traffic or location data of all or too many of the users of electronic communications in Belgium. ”</a:t>
          </a:r>
          <a:endParaRPr lang="en-US"/>
        </a:p>
      </dgm:t>
    </dgm:pt>
    <dgm:pt modelId="{737B2175-40D6-436C-B356-1A7E236D6B6E}" type="parTrans" cxnId="{4FB1362E-3088-4CF9-9F72-6CAFA11F11FB}">
      <dgm:prSet/>
      <dgm:spPr/>
      <dgm:t>
        <a:bodyPr/>
        <a:lstStyle/>
        <a:p>
          <a:endParaRPr lang="en-US"/>
        </a:p>
      </dgm:t>
    </dgm:pt>
    <dgm:pt modelId="{D5002E5F-5C21-4F15-A1C6-E356D3163DEF}" type="sibTrans" cxnId="{4FB1362E-3088-4CF9-9F72-6CAFA11F11FB}">
      <dgm:prSet/>
      <dgm:spPr/>
      <dgm:t>
        <a:bodyPr/>
        <a:lstStyle/>
        <a:p>
          <a:endParaRPr lang="en-US"/>
        </a:p>
      </dgm:t>
    </dgm:pt>
    <dgm:pt modelId="{E9800013-C983-4E7C-93AE-BDB53C8EE575}" type="pres">
      <dgm:prSet presAssocID="{6845F2D4-C8BB-4C72-9AD2-A093C0612423}" presName="linear" presStyleCnt="0">
        <dgm:presLayoutVars>
          <dgm:animLvl val="lvl"/>
          <dgm:resizeHandles val="exact"/>
        </dgm:presLayoutVars>
      </dgm:prSet>
      <dgm:spPr/>
    </dgm:pt>
    <dgm:pt modelId="{417BDB62-5144-4697-903D-4538A3FD976A}" type="pres">
      <dgm:prSet presAssocID="{D30CACA6-84EA-41E2-816B-0CDF4A731F52}" presName="parentText" presStyleLbl="node1" presStyleIdx="0" presStyleCnt="2">
        <dgm:presLayoutVars>
          <dgm:chMax val="0"/>
          <dgm:bulletEnabled val="1"/>
        </dgm:presLayoutVars>
      </dgm:prSet>
      <dgm:spPr/>
    </dgm:pt>
    <dgm:pt modelId="{2103D12C-B41B-4845-B56E-89461D9DCF27}" type="pres">
      <dgm:prSet presAssocID="{9A03DCED-FD6A-497A-8090-6B154273F4D3}" presName="spacer" presStyleCnt="0"/>
      <dgm:spPr/>
    </dgm:pt>
    <dgm:pt modelId="{3D99EF53-7EB7-4A87-9E4B-9008C7CDAA4E}" type="pres">
      <dgm:prSet presAssocID="{2268CC53-5AF1-4A66-8144-B609481E25AE}" presName="parentText" presStyleLbl="node1" presStyleIdx="1" presStyleCnt="2">
        <dgm:presLayoutVars>
          <dgm:chMax val="0"/>
          <dgm:bulletEnabled val="1"/>
        </dgm:presLayoutVars>
      </dgm:prSet>
      <dgm:spPr/>
    </dgm:pt>
  </dgm:ptLst>
  <dgm:cxnLst>
    <dgm:cxn modelId="{C9AD4020-1E65-4ED2-BE50-CBFEBF420165}" type="presOf" srcId="{2268CC53-5AF1-4A66-8144-B609481E25AE}" destId="{3D99EF53-7EB7-4A87-9E4B-9008C7CDAA4E}" srcOrd="0" destOrd="0" presId="urn:microsoft.com/office/officeart/2005/8/layout/vList2"/>
    <dgm:cxn modelId="{CFD9112B-DDC2-43AE-B769-606858009C68}" type="presOf" srcId="{D30CACA6-84EA-41E2-816B-0CDF4A731F52}" destId="{417BDB62-5144-4697-903D-4538A3FD976A}" srcOrd="0" destOrd="0" presId="urn:microsoft.com/office/officeart/2005/8/layout/vList2"/>
    <dgm:cxn modelId="{4FB1362E-3088-4CF9-9F72-6CAFA11F11FB}" srcId="{6845F2D4-C8BB-4C72-9AD2-A093C0612423}" destId="{2268CC53-5AF1-4A66-8144-B609481E25AE}" srcOrd="1" destOrd="0" parTransId="{737B2175-40D6-436C-B356-1A7E236D6B6E}" sibTransId="{D5002E5F-5C21-4F15-A1C6-E356D3163DEF}"/>
    <dgm:cxn modelId="{A62E5458-137F-460F-AA5E-F34E06C95525}" type="presOf" srcId="{6845F2D4-C8BB-4C72-9AD2-A093C0612423}" destId="{E9800013-C983-4E7C-93AE-BDB53C8EE575}" srcOrd="0" destOrd="0" presId="urn:microsoft.com/office/officeart/2005/8/layout/vList2"/>
    <dgm:cxn modelId="{572EE084-2397-4A70-AE07-98977F62FD4A}" srcId="{6845F2D4-C8BB-4C72-9AD2-A093C0612423}" destId="{D30CACA6-84EA-41E2-816B-0CDF4A731F52}" srcOrd="0" destOrd="0" parTransId="{BEDAF90A-2A0F-40A7-A96C-FB3EF8C200B0}" sibTransId="{9A03DCED-FD6A-497A-8090-6B154273F4D3}"/>
    <dgm:cxn modelId="{082AB057-A1E9-49A2-8BD2-9C28627144CB}" type="presParOf" srcId="{E9800013-C983-4E7C-93AE-BDB53C8EE575}" destId="{417BDB62-5144-4697-903D-4538A3FD976A}" srcOrd="0" destOrd="0" presId="urn:microsoft.com/office/officeart/2005/8/layout/vList2"/>
    <dgm:cxn modelId="{1DFA8A39-26F8-4739-9FDE-5DF1171856ED}" type="presParOf" srcId="{E9800013-C983-4E7C-93AE-BDB53C8EE575}" destId="{2103D12C-B41B-4845-B56E-89461D9DCF27}" srcOrd="1" destOrd="0" presId="urn:microsoft.com/office/officeart/2005/8/layout/vList2"/>
    <dgm:cxn modelId="{7CCF8BC8-9457-4611-BE1C-FC16DE4FA7DF}" type="presParOf" srcId="{E9800013-C983-4E7C-93AE-BDB53C8EE575}" destId="{3D99EF53-7EB7-4A87-9E4B-9008C7CDAA4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43687B-0BC9-4E1D-91CD-FBA38B41C718}" type="doc">
      <dgm:prSet loTypeId="urn:microsoft.com/office/officeart/2018/2/layout/IconVerticalSolidList" loCatId="icon" qsTypeId="urn:microsoft.com/office/officeart/2005/8/quickstyle/simple1" qsCatId="simple" csTypeId="urn:microsoft.com/office/officeart/2018/5/colors/Iconchunking_neutralicontext_accent0_3" csCatId="mainScheme" phldr="1"/>
      <dgm:spPr/>
      <dgm:t>
        <a:bodyPr/>
        <a:lstStyle/>
        <a:p>
          <a:endParaRPr lang="en-US"/>
        </a:p>
      </dgm:t>
    </dgm:pt>
    <dgm:pt modelId="{42E123E6-1D58-4820-B4E3-0D814405766F}">
      <dgm:prSet/>
      <dgm:spPr/>
      <dgm:t>
        <a:bodyPr/>
        <a:lstStyle/>
        <a:p>
          <a:r>
            <a:rPr lang="en" b="0"/>
            <a:t>Quadrature: Belgium, France, United Kingdom; preliminary questions</a:t>
          </a:r>
          <a:endParaRPr lang="en-US" b="0"/>
        </a:p>
      </dgm:t>
    </dgm:pt>
    <dgm:pt modelId="{CACE8E92-ECD8-4164-AF73-AD30F3A6DF37}" type="parTrans" cxnId="{08257E23-6045-4419-B6DD-EACEC2799986}">
      <dgm:prSet/>
      <dgm:spPr/>
      <dgm:t>
        <a:bodyPr/>
        <a:lstStyle/>
        <a:p>
          <a:endParaRPr lang="en-US"/>
        </a:p>
      </dgm:t>
    </dgm:pt>
    <dgm:pt modelId="{57EE3634-99EF-4727-A7CA-BFCAB75E8AD6}" type="sibTrans" cxnId="{08257E23-6045-4419-B6DD-EACEC2799986}">
      <dgm:prSet/>
      <dgm:spPr/>
      <dgm:t>
        <a:bodyPr/>
        <a:lstStyle/>
        <a:p>
          <a:endParaRPr lang="en-US"/>
        </a:p>
      </dgm:t>
    </dgm:pt>
    <dgm:pt modelId="{B45DD0B4-BF93-415D-AC91-310F85894BB9}">
      <dgm:prSet custT="1"/>
      <dgm:spPr/>
      <dgm:t>
        <a:bodyPr/>
        <a:lstStyle/>
        <a:p>
          <a:r>
            <a:rPr lang="en" sz="1600" b="0" dirty="0"/>
            <a:t>Retention of metadata is in itself a deviation from the confidentiality of communications as defined in Article 15.1 of Directive 2002/58/EC (privacy and electronic communications).</a:t>
          </a:r>
        </a:p>
        <a:p>
          <a:endParaRPr lang="en-US" sz="1400" b="0" dirty="0"/>
        </a:p>
      </dgm:t>
    </dgm:pt>
    <dgm:pt modelId="{340707EB-2FA8-4FAA-8FBD-85FD2D114BD2}" type="parTrans" cxnId="{6526C0F3-6F47-4034-9FFC-E366F251CDF7}">
      <dgm:prSet/>
      <dgm:spPr/>
      <dgm:t>
        <a:bodyPr/>
        <a:lstStyle/>
        <a:p>
          <a:endParaRPr lang="en-US"/>
        </a:p>
      </dgm:t>
    </dgm:pt>
    <dgm:pt modelId="{E196B818-6B9C-44C7-B4A2-6481EA99F93F}" type="sibTrans" cxnId="{6526C0F3-6F47-4034-9FFC-E366F251CDF7}">
      <dgm:prSet/>
      <dgm:spPr/>
      <dgm:t>
        <a:bodyPr/>
        <a:lstStyle/>
        <a:p>
          <a:endParaRPr lang="en-US"/>
        </a:p>
      </dgm:t>
    </dgm:pt>
    <dgm:pt modelId="{1F264D58-CB7F-4EFC-AA67-8A3EF8997F3B}">
      <dgm:prSet/>
      <dgm:spPr/>
      <dgm:t>
        <a:bodyPr/>
        <a:lstStyle/>
        <a:p>
          <a:r>
            <a:rPr lang="en" b="0" dirty="0"/>
            <a:t>Emphasizes the large amount of metadata that can be stored and the sensitive nature of the information that this data can reveal.</a:t>
          </a:r>
          <a:endParaRPr lang="en-US" b="0" dirty="0"/>
        </a:p>
      </dgm:t>
    </dgm:pt>
    <dgm:pt modelId="{9034FED9-0F6B-4419-A8CF-3C4424DC8B24}" type="parTrans" cxnId="{316CBECA-E0B0-4A34-A722-0822AADBE658}">
      <dgm:prSet/>
      <dgm:spPr/>
      <dgm:t>
        <a:bodyPr/>
        <a:lstStyle/>
        <a:p>
          <a:endParaRPr lang="en-US"/>
        </a:p>
      </dgm:t>
    </dgm:pt>
    <dgm:pt modelId="{457DE78B-C478-43FC-97D0-FEB8F809A362}" type="sibTrans" cxnId="{316CBECA-E0B0-4A34-A722-0822AADBE658}">
      <dgm:prSet/>
      <dgm:spPr/>
      <dgm:t>
        <a:bodyPr/>
        <a:lstStyle/>
        <a:p>
          <a:endParaRPr lang="en-US"/>
        </a:p>
      </dgm:t>
    </dgm:pt>
    <dgm:pt modelId="{910CEC2F-F660-4F1F-87CE-6DCAAFE8EC03}">
      <dgm:prSet/>
      <dgm:spPr/>
      <dgm:t>
        <a:bodyPr/>
        <a:lstStyle/>
        <a:p>
          <a:r>
            <a:rPr lang="en" b="0" dirty="0"/>
            <a:t>Consequently: Directive 2002/58 (art. 15.1) and EU Charter of Fundamental Rights (art. 7 and 8) oppose </a:t>
          </a:r>
          <a:r>
            <a:rPr lang="en" b="0" u="sng" dirty="0"/>
            <a:t>general and undifferentiated retention </a:t>
          </a:r>
          <a:r>
            <a:rPr lang="en" b="0" dirty="0"/>
            <a:t>, on a preventive basis, of traffic and location data.</a:t>
          </a:r>
          <a:endParaRPr lang="en-US" b="0" dirty="0"/>
        </a:p>
      </dgm:t>
    </dgm:pt>
    <dgm:pt modelId="{19FC9244-5EB3-4EFE-82D5-36AF86FDB506}" type="parTrans" cxnId="{0011867C-10A0-4875-82CD-9B04EA9F1F56}">
      <dgm:prSet/>
      <dgm:spPr/>
      <dgm:t>
        <a:bodyPr/>
        <a:lstStyle/>
        <a:p>
          <a:endParaRPr lang="en-US"/>
        </a:p>
      </dgm:t>
    </dgm:pt>
    <dgm:pt modelId="{F7791005-E550-4AE0-8C37-226EFBDF444D}" type="sibTrans" cxnId="{0011867C-10A0-4875-82CD-9B04EA9F1F56}">
      <dgm:prSet/>
      <dgm:spPr/>
      <dgm:t>
        <a:bodyPr/>
        <a:lstStyle/>
        <a:p>
          <a:endParaRPr lang="en-US"/>
        </a:p>
      </dgm:t>
    </dgm:pt>
    <dgm:pt modelId="{300D4321-77A6-40EC-A0AC-E11A4B6613E3}" type="pres">
      <dgm:prSet presAssocID="{1643687B-0BC9-4E1D-91CD-FBA38B41C718}" presName="root" presStyleCnt="0">
        <dgm:presLayoutVars>
          <dgm:dir/>
          <dgm:resizeHandles val="exact"/>
        </dgm:presLayoutVars>
      </dgm:prSet>
      <dgm:spPr/>
    </dgm:pt>
    <dgm:pt modelId="{0E44FEEF-F072-47DC-B1C2-7180AC86AE20}" type="pres">
      <dgm:prSet presAssocID="{42E123E6-1D58-4820-B4E3-0D814405766F}" presName="compNode" presStyleCnt="0"/>
      <dgm:spPr/>
    </dgm:pt>
    <dgm:pt modelId="{44DE8134-82CC-4A42-9A9A-CD7DD26D4808}" type="pres">
      <dgm:prSet presAssocID="{42E123E6-1D58-4820-B4E3-0D814405766F}" presName="bgRect" presStyleLbl="bgShp" presStyleIdx="0" presStyleCnt="4"/>
      <dgm:spPr/>
    </dgm:pt>
    <dgm:pt modelId="{584FCE00-624B-422B-90AD-DD4883FD15C3}" type="pres">
      <dgm:prSet presAssocID="{42E123E6-1D58-4820-B4E3-0D814405766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el"/>
        </a:ext>
      </dgm:extLst>
    </dgm:pt>
    <dgm:pt modelId="{AEC03694-1FC8-49FB-B730-A0BEEE8832F8}" type="pres">
      <dgm:prSet presAssocID="{42E123E6-1D58-4820-B4E3-0D814405766F}" presName="spaceRect" presStyleCnt="0"/>
      <dgm:spPr/>
    </dgm:pt>
    <dgm:pt modelId="{6A3121F2-1E2C-43D5-BDA0-4ADF66EE57A3}" type="pres">
      <dgm:prSet presAssocID="{42E123E6-1D58-4820-B4E3-0D814405766F}" presName="parTx" presStyleLbl="revTx" presStyleIdx="0" presStyleCnt="4">
        <dgm:presLayoutVars>
          <dgm:chMax val="0"/>
          <dgm:chPref val="0"/>
        </dgm:presLayoutVars>
      </dgm:prSet>
      <dgm:spPr/>
    </dgm:pt>
    <dgm:pt modelId="{5BBEAE1F-BBB6-4320-A4C2-B213E2CC1009}" type="pres">
      <dgm:prSet presAssocID="{57EE3634-99EF-4727-A7CA-BFCAB75E8AD6}" presName="sibTrans" presStyleCnt="0"/>
      <dgm:spPr/>
    </dgm:pt>
    <dgm:pt modelId="{A4766334-BE3F-46A3-9FE8-C9133740C139}" type="pres">
      <dgm:prSet presAssocID="{B45DD0B4-BF93-415D-AC91-310F85894BB9}" presName="compNode" presStyleCnt="0"/>
      <dgm:spPr/>
    </dgm:pt>
    <dgm:pt modelId="{3E41B088-014D-4294-AD91-DBB581E15E45}" type="pres">
      <dgm:prSet presAssocID="{B45DD0B4-BF93-415D-AC91-310F85894BB9}" presName="bgRect" presStyleLbl="bgShp" presStyleIdx="1" presStyleCnt="4"/>
      <dgm:spPr/>
    </dgm:pt>
    <dgm:pt modelId="{E70F4576-74F6-4E16-B0BF-AF930AA02E8A}" type="pres">
      <dgm:prSet presAssocID="{B45DD0B4-BF93-415D-AC91-310F85894BB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04106C73-4858-4F66-8F66-A4468DCE813C}" type="pres">
      <dgm:prSet presAssocID="{B45DD0B4-BF93-415D-AC91-310F85894BB9}" presName="spaceRect" presStyleCnt="0"/>
      <dgm:spPr/>
    </dgm:pt>
    <dgm:pt modelId="{B02978D1-C1EF-4B96-A1E4-68E67CA480A9}" type="pres">
      <dgm:prSet presAssocID="{B45DD0B4-BF93-415D-AC91-310F85894BB9}" presName="parTx" presStyleLbl="revTx" presStyleIdx="1" presStyleCnt="4">
        <dgm:presLayoutVars>
          <dgm:chMax val="0"/>
          <dgm:chPref val="0"/>
        </dgm:presLayoutVars>
      </dgm:prSet>
      <dgm:spPr/>
    </dgm:pt>
    <dgm:pt modelId="{CCD99D8B-AD90-41B0-B24C-438A53D521F0}" type="pres">
      <dgm:prSet presAssocID="{E196B818-6B9C-44C7-B4A2-6481EA99F93F}" presName="sibTrans" presStyleCnt="0"/>
      <dgm:spPr/>
    </dgm:pt>
    <dgm:pt modelId="{EE44A8C8-488F-479A-BA5F-984AF9AD3506}" type="pres">
      <dgm:prSet presAssocID="{1F264D58-CB7F-4EFC-AA67-8A3EF8997F3B}" presName="compNode" presStyleCnt="0"/>
      <dgm:spPr/>
    </dgm:pt>
    <dgm:pt modelId="{09188B07-EF74-473A-94CF-90BD57DAF17F}" type="pres">
      <dgm:prSet presAssocID="{1F264D58-CB7F-4EFC-AA67-8A3EF8997F3B}" presName="bgRect" presStyleLbl="bgShp" presStyleIdx="2" presStyleCnt="4"/>
      <dgm:spPr/>
    </dgm:pt>
    <dgm:pt modelId="{CEA9CC4C-CE3A-4916-99A5-2567D9A222C5}" type="pres">
      <dgm:prSet presAssocID="{1F264D58-CB7F-4EFC-AA67-8A3EF8997F3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anhalingstekens"/>
        </a:ext>
      </dgm:extLst>
    </dgm:pt>
    <dgm:pt modelId="{8694C1B4-CDF8-4A86-A8E3-4CEA323EA2A9}" type="pres">
      <dgm:prSet presAssocID="{1F264D58-CB7F-4EFC-AA67-8A3EF8997F3B}" presName="spaceRect" presStyleCnt="0"/>
      <dgm:spPr/>
    </dgm:pt>
    <dgm:pt modelId="{CA8BA06E-B5A9-4956-BADF-13EE353081D9}" type="pres">
      <dgm:prSet presAssocID="{1F264D58-CB7F-4EFC-AA67-8A3EF8997F3B}" presName="parTx" presStyleLbl="revTx" presStyleIdx="2" presStyleCnt="4">
        <dgm:presLayoutVars>
          <dgm:chMax val="0"/>
          <dgm:chPref val="0"/>
        </dgm:presLayoutVars>
      </dgm:prSet>
      <dgm:spPr/>
    </dgm:pt>
    <dgm:pt modelId="{FD9AC309-DF06-44DB-9ACD-893881FFAB9B}" type="pres">
      <dgm:prSet presAssocID="{457DE78B-C478-43FC-97D0-FEB8F809A362}" presName="sibTrans" presStyleCnt="0"/>
      <dgm:spPr/>
    </dgm:pt>
    <dgm:pt modelId="{7CD430A7-03F8-41DF-B0E3-8352A16D547C}" type="pres">
      <dgm:prSet presAssocID="{910CEC2F-F660-4F1F-87CE-6DCAAFE8EC03}" presName="compNode" presStyleCnt="0"/>
      <dgm:spPr/>
    </dgm:pt>
    <dgm:pt modelId="{A77FEE64-2546-4338-96BD-C1F551131452}" type="pres">
      <dgm:prSet presAssocID="{910CEC2F-F660-4F1F-87CE-6DCAAFE8EC03}" presName="bgRect" presStyleLbl="bgShp" presStyleIdx="3" presStyleCnt="4"/>
      <dgm:spPr/>
    </dgm:pt>
    <dgm:pt modelId="{4CA04837-7000-4507-8CB8-1AB83050AD98}" type="pres">
      <dgm:prSet presAssocID="{910CEC2F-F660-4F1F-87CE-6DCAAFE8EC0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pen Book"/>
        </a:ext>
      </dgm:extLst>
    </dgm:pt>
    <dgm:pt modelId="{2DD2BAFD-7A04-4CF1-9C96-AFE1EA2CAFF7}" type="pres">
      <dgm:prSet presAssocID="{910CEC2F-F660-4F1F-87CE-6DCAAFE8EC03}" presName="spaceRect" presStyleCnt="0"/>
      <dgm:spPr/>
    </dgm:pt>
    <dgm:pt modelId="{8D2C65D1-177C-45D3-894C-03FB18138C31}" type="pres">
      <dgm:prSet presAssocID="{910CEC2F-F660-4F1F-87CE-6DCAAFE8EC03}" presName="parTx" presStyleLbl="revTx" presStyleIdx="3" presStyleCnt="4">
        <dgm:presLayoutVars>
          <dgm:chMax val="0"/>
          <dgm:chPref val="0"/>
        </dgm:presLayoutVars>
      </dgm:prSet>
      <dgm:spPr/>
    </dgm:pt>
  </dgm:ptLst>
  <dgm:cxnLst>
    <dgm:cxn modelId="{0922300A-D707-46E1-8C84-2BA5759CDE34}" type="presOf" srcId="{B45DD0B4-BF93-415D-AC91-310F85894BB9}" destId="{B02978D1-C1EF-4B96-A1E4-68E67CA480A9}" srcOrd="0" destOrd="0" presId="urn:microsoft.com/office/officeart/2018/2/layout/IconVerticalSolidList"/>
    <dgm:cxn modelId="{08257E23-6045-4419-B6DD-EACEC2799986}" srcId="{1643687B-0BC9-4E1D-91CD-FBA38B41C718}" destId="{42E123E6-1D58-4820-B4E3-0D814405766F}" srcOrd="0" destOrd="0" parTransId="{CACE8E92-ECD8-4164-AF73-AD30F3A6DF37}" sibTransId="{57EE3634-99EF-4727-A7CA-BFCAB75E8AD6}"/>
    <dgm:cxn modelId="{BDF94A5F-E1C2-4163-A4B7-AD939BAC70C3}" type="presOf" srcId="{910CEC2F-F660-4F1F-87CE-6DCAAFE8EC03}" destId="{8D2C65D1-177C-45D3-894C-03FB18138C31}" srcOrd="0" destOrd="0" presId="urn:microsoft.com/office/officeart/2018/2/layout/IconVerticalSolidList"/>
    <dgm:cxn modelId="{94250E49-5969-47FF-9BAE-91C1016901AF}" type="presOf" srcId="{1643687B-0BC9-4E1D-91CD-FBA38B41C718}" destId="{300D4321-77A6-40EC-A0AC-E11A4B6613E3}" srcOrd="0" destOrd="0" presId="urn:microsoft.com/office/officeart/2018/2/layout/IconVerticalSolidList"/>
    <dgm:cxn modelId="{0011867C-10A0-4875-82CD-9B04EA9F1F56}" srcId="{1643687B-0BC9-4E1D-91CD-FBA38B41C718}" destId="{910CEC2F-F660-4F1F-87CE-6DCAAFE8EC03}" srcOrd="3" destOrd="0" parTransId="{19FC9244-5EB3-4EFE-82D5-36AF86FDB506}" sibTransId="{F7791005-E550-4AE0-8C37-226EFBDF444D}"/>
    <dgm:cxn modelId="{316CBECA-E0B0-4A34-A722-0822AADBE658}" srcId="{1643687B-0BC9-4E1D-91CD-FBA38B41C718}" destId="{1F264D58-CB7F-4EFC-AA67-8A3EF8997F3B}" srcOrd="2" destOrd="0" parTransId="{9034FED9-0F6B-4419-A8CF-3C4424DC8B24}" sibTransId="{457DE78B-C478-43FC-97D0-FEB8F809A362}"/>
    <dgm:cxn modelId="{5AD47BD7-A4B4-46F9-958A-0C98BCBBF29D}" type="presOf" srcId="{1F264D58-CB7F-4EFC-AA67-8A3EF8997F3B}" destId="{CA8BA06E-B5A9-4956-BADF-13EE353081D9}" srcOrd="0" destOrd="0" presId="urn:microsoft.com/office/officeart/2018/2/layout/IconVerticalSolidList"/>
    <dgm:cxn modelId="{235095DA-D439-4EB4-8410-A25AE5CAA3C5}" type="presOf" srcId="{42E123E6-1D58-4820-B4E3-0D814405766F}" destId="{6A3121F2-1E2C-43D5-BDA0-4ADF66EE57A3}" srcOrd="0" destOrd="0" presId="urn:microsoft.com/office/officeart/2018/2/layout/IconVerticalSolidList"/>
    <dgm:cxn modelId="{6526C0F3-6F47-4034-9FFC-E366F251CDF7}" srcId="{1643687B-0BC9-4E1D-91CD-FBA38B41C718}" destId="{B45DD0B4-BF93-415D-AC91-310F85894BB9}" srcOrd="1" destOrd="0" parTransId="{340707EB-2FA8-4FAA-8FBD-85FD2D114BD2}" sibTransId="{E196B818-6B9C-44C7-B4A2-6481EA99F93F}"/>
    <dgm:cxn modelId="{4D533D67-49FD-4689-8F74-2CF24656C3CD}" type="presParOf" srcId="{300D4321-77A6-40EC-A0AC-E11A4B6613E3}" destId="{0E44FEEF-F072-47DC-B1C2-7180AC86AE20}" srcOrd="0" destOrd="0" presId="urn:microsoft.com/office/officeart/2018/2/layout/IconVerticalSolidList"/>
    <dgm:cxn modelId="{E4B34C5E-5E2C-4466-90EB-60338BEF5401}" type="presParOf" srcId="{0E44FEEF-F072-47DC-B1C2-7180AC86AE20}" destId="{44DE8134-82CC-4A42-9A9A-CD7DD26D4808}" srcOrd="0" destOrd="0" presId="urn:microsoft.com/office/officeart/2018/2/layout/IconVerticalSolidList"/>
    <dgm:cxn modelId="{36C3752B-DFEE-4BE6-8127-BC77886598D8}" type="presParOf" srcId="{0E44FEEF-F072-47DC-B1C2-7180AC86AE20}" destId="{584FCE00-624B-422B-90AD-DD4883FD15C3}" srcOrd="1" destOrd="0" presId="urn:microsoft.com/office/officeart/2018/2/layout/IconVerticalSolidList"/>
    <dgm:cxn modelId="{2B480434-B8A8-4E3D-859E-FA6383F010A1}" type="presParOf" srcId="{0E44FEEF-F072-47DC-B1C2-7180AC86AE20}" destId="{AEC03694-1FC8-49FB-B730-A0BEEE8832F8}" srcOrd="2" destOrd="0" presId="urn:microsoft.com/office/officeart/2018/2/layout/IconVerticalSolidList"/>
    <dgm:cxn modelId="{812F7BD6-8A69-44F8-A037-9F62D61BD711}" type="presParOf" srcId="{0E44FEEF-F072-47DC-B1C2-7180AC86AE20}" destId="{6A3121F2-1E2C-43D5-BDA0-4ADF66EE57A3}" srcOrd="3" destOrd="0" presId="urn:microsoft.com/office/officeart/2018/2/layout/IconVerticalSolidList"/>
    <dgm:cxn modelId="{37E4E75D-E76D-422D-BADC-AF76A82C0525}" type="presParOf" srcId="{300D4321-77A6-40EC-A0AC-E11A4B6613E3}" destId="{5BBEAE1F-BBB6-4320-A4C2-B213E2CC1009}" srcOrd="1" destOrd="0" presId="urn:microsoft.com/office/officeart/2018/2/layout/IconVerticalSolidList"/>
    <dgm:cxn modelId="{ECB39CAC-C7DF-4D36-B332-0E97F6E2B580}" type="presParOf" srcId="{300D4321-77A6-40EC-A0AC-E11A4B6613E3}" destId="{A4766334-BE3F-46A3-9FE8-C9133740C139}" srcOrd="2" destOrd="0" presId="urn:microsoft.com/office/officeart/2018/2/layout/IconVerticalSolidList"/>
    <dgm:cxn modelId="{0F978213-24DC-4965-9C23-75ED018B4975}" type="presParOf" srcId="{A4766334-BE3F-46A3-9FE8-C9133740C139}" destId="{3E41B088-014D-4294-AD91-DBB581E15E45}" srcOrd="0" destOrd="0" presId="urn:microsoft.com/office/officeart/2018/2/layout/IconVerticalSolidList"/>
    <dgm:cxn modelId="{52F59542-12D5-4F5B-A2CF-9ABD3F3E6D96}" type="presParOf" srcId="{A4766334-BE3F-46A3-9FE8-C9133740C139}" destId="{E70F4576-74F6-4E16-B0BF-AF930AA02E8A}" srcOrd="1" destOrd="0" presId="urn:microsoft.com/office/officeart/2018/2/layout/IconVerticalSolidList"/>
    <dgm:cxn modelId="{AD84F978-5FAF-41A6-A0F0-1353875AFE09}" type="presParOf" srcId="{A4766334-BE3F-46A3-9FE8-C9133740C139}" destId="{04106C73-4858-4F66-8F66-A4468DCE813C}" srcOrd="2" destOrd="0" presId="urn:microsoft.com/office/officeart/2018/2/layout/IconVerticalSolidList"/>
    <dgm:cxn modelId="{9DDFBA3E-9DFB-43A5-9300-5A6BE7348BBC}" type="presParOf" srcId="{A4766334-BE3F-46A3-9FE8-C9133740C139}" destId="{B02978D1-C1EF-4B96-A1E4-68E67CA480A9}" srcOrd="3" destOrd="0" presId="urn:microsoft.com/office/officeart/2018/2/layout/IconVerticalSolidList"/>
    <dgm:cxn modelId="{C6E3DE9E-7086-4C91-8027-9FAA3B4D9965}" type="presParOf" srcId="{300D4321-77A6-40EC-A0AC-E11A4B6613E3}" destId="{CCD99D8B-AD90-41B0-B24C-438A53D521F0}" srcOrd="3" destOrd="0" presId="urn:microsoft.com/office/officeart/2018/2/layout/IconVerticalSolidList"/>
    <dgm:cxn modelId="{0C8B805D-761C-4C17-B45F-0EFF6CC3B447}" type="presParOf" srcId="{300D4321-77A6-40EC-A0AC-E11A4B6613E3}" destId="{EE44A8C8-488F-479A-BA5F-984AF9AD3506}" srcOrd="4" destOrd="0" presId="urn:microsoft.com/office/officeart/2018/2/layout/IconVerticalSolidList"/>
    <dgm:cxn modelId="{543E8EA8-7D8A-49AD-8043-212135C9D6B0}" type="presParOf" srcId="{EE44A8C8-488F-479A-BA5F-984AF9AD3506}" destId="{09188B07-EF74-473A-94CF-90BD57DAF17F}" srcOrd="0" destOrd="0" presId="urn:microsoft.com/office/officeart/2018/2/layout/IconVerticalSolidList"/>
    <dgm:cxn modelId="{059D6C78-E705-46BA-8439-91498B2BA891}" type="presParOf" srcId="{EE44A8C8-488F-479A-BA5F-984AF9AD3506}" destId="{CEA9CC4C-CE3A-4916-99A5-2567D9A222C5}" srcOrd="1" destOrd="0" presId="urn:microsoft.com/office/officeart/2018/2/layout/IconVerticalSolidList"/>
    <dgm:cxn modelId="{4DCB9413-F190-4976-B04B-A82DAF04F956}" type="presParOf" srcId="{EE44A8C8-488F-479A-BA5F-984AF9AD3506}" destId="{8694C1B4-CDF8-4A86-A8E3-4CEA323EA2A9}" srcOrd="2" destOrd="0" presId="urn:microsoft.com/office/officeart/2018/2/layout/IconVerticalSolidList"/>
    <dgm:cxn modelId="{71C7E761-7247-4A15-A926-0974ECDD10F7}" type="presParOf" srcId="{EE44A8C8-488F-479A-BA5F-984AF9AD3506}" destId="{CA8BA06E-B5A9-4956-BADF-13EE353081D9}" srcOrd="3" destOrd="0" presId="urn:microsoft.com/office/officeart/2018/2/layout/IconVerticalSolidList"/>
    <dgm:cxn modelId="{4A2929B5-AC1A-463A-8485-66EC3ADAB950}" type="presParOf" srcId="{300D4321-77A6-40EC-A0AC-E11A4B6613E3}" destId="{FD9AC309-DF06-44DB-9ACD-893881FFAB9B}" srcOrd="5" destOrd="0" presId="urn:microsoft.com/office/officeart/2018/2/layout/IconVerticalSolidList"/>
    <dgm:cxn modelId="{02D96536-7A83-4D56-AA98-7836B88A134C}" type="presParOf" srcId="{300D4321-77A6-40EC-A0AC-E11A4B6613E3}" destId="{7CD430A7-03F8-41DF-B0E3-8352A16D547C}" srcOrd="6" destOrd="0" presId="urn:microsoft.com/office/officeart/2018/2/layout/IconVerticalSolidList"/>
    <dgm:cxn modelId="{840608A3-1A17-464F-8108-37E809C5A46D}" type="presParOf" srcId="{7CD430A7-03F8-41DF-B0E3-8352A16D547C}" destId="{A77FEE64-2546-4338-96BD-C1F551131452}" srcOrd="0" destOrd="0" presId="urn:microsoft.com/office/officeart/2018/2/layout/IconVerticalSolidList"/>
    <dgm:cxn modelId="{5713056F-D56A-4DF7-A3D2-2D9931E41517}" type="presParOf" srcId="{7CD430A7-03F8-41DF-B0E3-8352A16D547C}" destId="{4CA04837-7000-4507-8CB8-1AB83050AD98}" srcOrd="1" destOrd="0" presId="urn:microsoft.com/office/officeart/2018/2/layout/IconVerticalSolidList"/>
    <dgm:cxn modelId="{BF383146-C43C-4E09-9D6F-A15D3F59310B}" type="presParOf" srcId="{7CD430A7-03F8-41DF-B0E3-8352A16D547C}" destId="{2DD2BAFD-7A04-4CF1-9C96-AFE1EA2CAFF7}" srcOrd="2" destOrd="0" presId="urn:microsoft.com/office/officeart/2018/2/layout/IconVerticalSolidList"/>
    <dgm:cxn modelId="{11DF31AC-E393-4C5D-A014-A9B3FCB1855C}" type="presParOf" srcId="{7CD430A7-03F8-41DF-B0E3-8352A16D547C}" destId="{8D2C65D1-177C-45D3-894C-03FB18138C3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B481E2-9BA4-47FB-9F83-A41C4FF350D7}"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E26C8D75-4FA3-4408-8AF5-DCA039CE7F07}">
      <dgm:prSet custT="1"/>
      <dgm:spPr/>
      <dgm:t>
        <a:bodyPr/>
        <a:lstStyle/>
        <a:p>
          <a:r>
            <a:rPr lang="en" sz="2000" b="0"/>
            <a:t>Consequently: do not oppose the following measures.</a:t>
          </a:r>
        </a:p>
        <a:p>
          <a:r>
            <a:rPr lang="en" sz="2000" b="0"/>
            <a:t>5 exceptions:</a:t>
          </a:r>
          <a:endParaRPr lang="en-US" sz="2400"/>
        </a:p>
      </dgm:t>
    </dgm:pt>
    <dgm:pt modelId="{B528691F-D2B6-45CD-9D24-E327BD13D11E}" type="parTrans" cxnId="{15ABFFDF-B8B1-4043-B84A-4BBA51D9B47C}">
      <dgm:prSet/>
      <dgm:spPr/>
      <dgm:t>
        <a:bodyPr/>
        <a:lstStyle/>
        <a:p>
          <a:endParaRPr lang="en-US"/>
        </a:p>
      </dgm:t>
    </dgm:pt>
    <dgm:pt modelId="{DA9E94B8-9D62-4762-A1B6-5A3488E11CE4}" type="sibTrans" cxnId="{15ABFFDF-B8B1-4043-B84A-4BBA51D9B47C}">
      <dgm:prSet/>
      <dgm:spPr/>
      <dgm:t>
        <a:bodyPr/>
        <a:lstStyle/>
        <a:p>
          <a:endParaRPr lang="en-US"/>
        </a:p>
      </dgm:t>
    </dgm:pt>
    <dgm:pt modelId="{391C857A-BA5C-4B7A-9337-7D15DA450F9C}">
      <dgm:prSet custT="1"/>
      <dgm:spPr/>
      <dgm:t>
        <a:bodyPr/>
        <a:lstStyle/>
        <a:p>
          <a:r>
            <a:rPr lang="en" sz="2000" b="0" dirty="0"/>
            <a:t>General and undifferentiated detention in case of </a:t>
          </a:r>
          <a:r>
            <a:rPr lang="en" sz="2000" b="0" u="sng" dirty="0"/>
            <a:t>serious, real and actual or unforeseeable threat </a:t>
          </a:r>
          <a:r>
            <a:rPr lang="en" sz="2000" b="0" dirty="0"/>
            <a:t>to national security; decision with effective scrutiny either by court or independent administrative body; only for time strictly necessary, renewable if threat persists</a:t>
          </a:r>
          <a:endParaRPr lang="en-US" sz="2000" dirty="0"/>
        </a:p>
      </dgm:t>
    </dgm:pt>
    <dgm:pt modelId="{C75DFD21-61D6-40FD-863D-11103F8CF184}" type="parTrans" cxnId="{3DCE3041-4F1B-48FD-A8FE-64F45B67EE48}">
      <dgm:prSet/>
      <dgm:spPr/>
      <dgm:t>
        <a:bodyPr/>
        <a:lstStyle/>
        <a:p>
          <a:endParaRPr lang="en-US"/>
        </a:p>
      </dgm:t>
    </dgm:pt>
    <dgm:pt modelId="{49E07D76-C303-4EE5-83DB-9FF3A05CAB67}" type="sibTrans" cxnId="{3DCE3041-4F1B-48FD-A8FE-64F45B67EE48}">
      <dgm:prSet/>
      <dgm:spPr/>
      <dgm:t>
        <a:bodyPr/>
        <a:lstStyle/>
        <a:p>
          <a:endParaRPr lang="en-US"/>
        </a:p>
      </dgm:t>
    </dgm:pt>
    <dgm:pt modelId="{CB932583-BEED-45BC-B342-F0612F07DDF8}">
      <dgm:prSet custT="1"/>
      <dgm:spPr/>
      <dgm:t>
        <a:bodyPr/>
        <a:lstStyle/>
        <a:p>
          <a:r>
            <a:rPr lang="en" sz="2000"/>
            <a:t>Targeted retention based on objective and non-discriminatory elements limited </a:t>
          </a:r>
          <a:r>
            <a:rPr lang="en" sz="2000" u="sng"/>
            <a:t>by </a:t>
          </a:r>
          <a:r>
            <a:rPr lang="en" sz="2000" b="0" u="sng"/>
            <a:t>categories of </a:t>
          </a:r>
          <a:r>
            <a:rPr lang="en" sz="2000" u="sng"/>
            <a:t>persons or by means of geographical criterion; </a:t>
          </a:r>
          <a:r>
            <a:rPr lang="en" sz="2000"/>
            <a:t>period limited to strictly necessary, renewable; with a view to protecting national security, combating serious crime, preventing serious threats to public safety</a:t>
          </a:r>
          <a:endParaRPr lang="en-US" sz="2000"/>
        </a:p>
      </dgm:t>
    </dgm:pt>
    <dgm:pt modelId="{EE12689D-43D3-4A79-97CC-755BFEEB68F3}" type="parTrans" cxnId="{4F38D20E-B703-4274-A7C9-3FFFFE5CC2B0}">
      <dgm:prSet/>
      <dgm:spPr/>
      <dgm:t>
        <a:bodyPr/>
        <a:lstStyle/>
        <a:p>
          <a:endParaRPr lang="en-US"/>
        </a:p>
      </dgm:t>
    </dgm:pt>
    <dgm:pt modelId="{C2F40F1F-1DE5-46E4-8C4A-E215F0C0D986}" type="sibTrans" cxnId="{4F38D20E-B703-4274-A7C9-3FFFFE5CC2B0}">
      <dgm:prSet/>
      <dgm:spPr/>
      <dgm:t>
        <a:bodyPr/>
        <a:lstStyle/>
        <a:p>
          <a:endParaRPr lang="en-US"/>
        </a:p>
      </dgm:t>
    </dgm:pt>
    <dgm:pt modelId="{3E0AD473-88D1-4B26-B527-42381406F5D8}" type="pres">
      <dgm:prSet presAssocID="{DFB481E2-9BA4-47FB-9F83-A41C4FF350D7}" presName="linear" presStyleCnt="0">
        <dgm:presLayoutVars>
          <dgm:animLvl val="lvl"/>
          <dgm:resizeHandles val="exact"/>
        </dgm:presLayoutVars>
      </dgm:prSet>
      <dgm:spPr/>
    </dgm:pt>
    <dgm:pt modelId="{859E479D-7AF4-4940-8AA6-67B340A3A1CF}" type="pres">
      <dgm:prSet presAssocID="{E26C8D75-4FA3-4408-8AF5-DCA039CE7F07}" presName="parentText" presStyleLbl="node1" presStyleIdx="0" presStyleCnt="3" custScaleY="52419">
        <dgm:presLayoutVars>
          <dgm:chMax val="0"/>
          <dgm:bulletEnabled val="1"/>
        </dgm:presLayoutVars>
      </dgm:prSet>
      <dgm:spPr/>
    </dgm:pt>
    <dgm:pt modelId="{39BD43EC-57B4-4F27-8E01-3C4BA08D703E}" type="pres">
      <dgm:prSet presAssocID="{DA9E94B8-9D62-4762-A1B6-5A3488E11CE4}" presName="spacer" presStyleCnt="0"/>
      <dgm:spPr/>
    </dgm:pt>
    <dgm:pt modelId="{479F65DE-2DD8-44D8-91BF-D9B1F9B2516E}" type="pres">
      <dgm:prSet presAssocID="{391C857A-BA5C-4B7A-9337-7D15DA450F9C}" presName="parentText" presStyleLbl="node1" presStyleIdx="1" presStyleCnt="3" custScaleY="102802">
        <dgm:presLayoutVars>
          <dgm:chMax val="0"/>
          <dgm:bulletEnabled val="1"/>
        </dgm:presLayoutVars>
      </dgm:prSet>
      <dgm:spPr/>
    </dgm:pt>
    <dgm:pt modelId="{5C2EB359-9DAC-45E7-82F3-09B12809C35A}" type="pres">
      <dgm:prSet presAssocID="{49E07D76-C303-4EE5-83DB-9FF3A05CAB67}" presName="spacer" presStyleCnt="0"/>
      <dgm:spPr/>
    </dgm:pt>
    <dgm:pt modelId="{CFC267CF-0F18-44E6-BFF3-E2A99D5D6C82}" type="pres">
      <dgm:prSet presAssocID="{CB932583-BEED-45BC-B342-F0612F07DDF8}" presName="parentText" presStyleLbl="node1" presStyleIdx="2" presStyleCnt="3" custScaleY="109311">
        <dgm:presLayoutVars>
          <dgm:chMax val="0"/>
          <dgm:bulletEnabled val="1"/>
        </dgm:presLayoutVars>
      </dgm:prSet>
      <dgm:spPr/>
    </dgm:pt>
  </dgm:ptLst>
  <dgm:cxnLst>
    <dgm:cxn modelId="{B2ED1B04-63B3-409A-9A56-FDF0D4196F18}" type="presOf" srcId="{E26C8D75-4FA3-4408-8AF5-DCA039CE7F07}" destId="{859E479D-7AF4-4940-8AA6-67B340A3A1CF}" srcOrd="0" destOrd="0" presId="urn:microsoft.com/office/officeart/2005/8/layout/vList2"/>
    <dgm:cxn modelId="{4F38D20E-B703-4274-A7C9-3FFFFE5CC2B0}" srcId="{DFB481E2-9BA4-47FB-9F83-A41C4FF350D7}" destId="{CB932583-BEED-45BC-B342-F0612F07DDF8}" srcOrd="2" destOrd="0" parTransId="{EE12689D-43D3-4A79-97CC-755BFEEB68F3}" sibTransId="{C2F40F1F-1DE5-46E4-8C4A-E215F0C0D986}"/>
    <dgm:cxn modelId="{80062F35-2882-4A03-9A69-6092994D86D1}" type="presOf" srcId="{DFB481E2-9BA4-47FB-9F83-A41C4FF350D7}" destId="{3E0AD473-88D1-4B26-B527-42381406F5D8}" srcOrd="0" destOrd="0" presId="urn:microsoft.com/office/officeart/2005/8/layout/vList2"/>
    <dgm:cxn modelId="{3DCE3041-4F1B-48FD-A8FE-64F45B67EE48}" srcId="{DFB481E2-9BA4-47FB-9F83-A41C4FF350D7}" destId="{391C857A-BA5C-4B7A-9337-7D15DA450F9C}" srcOrd="1" destOrd="0" parTransId="{C75DFD21-61D6-40FD-863D-11103F8CF184}" sibTransId="{49E07D76-C303-4EE5-83DB-9FF3A05CAB67}"/>
    <dgm:cxn modelId="{023E8D6D-17B4-45F4-B078-20DCC3DFD679}" type="presOf" srcId="{CB932583-BEED-45BC-B342-F0612F07DDF8}" destId="{CFC267CF-0F18-44E6-BFF3-E2A99D5D6C82}" srcOrd="0" destOrd="0" presId="urn:microsoft.com/office/officeart/2005/8/layout/vList2"/>
    <dgm:cxn modelId="{15ABFFDF-B8B1-4043-B84A-4BBA51D9B47C}" srcId="{DFB481E2-9BA4-47FB-9F83-A41C4FF350D7}" destId="{E26C8D75-4FA3-4408-8AF5-DCA039CE7F07}" srcOrd="0" destOrd="0" parTransId="{B528691F-D2B6-45CD-9D24-E327BD13D11E}" sibTransId="{DA9E94B8-9D62-4762-A1B6-5A3488E11CE4}"/>
    <dgm:cxn modelId="{34F9ECF1-EB0C-479B-96CD-A5B199666CB0}" type="presOf" srcId="{391C857A-BA5C-4B7A-9337-7D15DA450F9C}" destId="{479F65DE-2DD8-44D8-91BF-D9B1F9B2516E}" srcOrd="0" destOrd="0" presId="urn:microsoft.com/office/officeart/2005/8/layout/vList2"/>
    <dgm:cxn modelId="{73594AF3-47A2-4D0D-9063-32DC9E8E6696}" type="presParOf" srcId="{3E0AD473-88D1-4B26-B527-42381406F5D8}" destId="{859E479D-7AF4-4940-8AA6-67B340A3A1CF}" srcOrd="0" destOrd="0" presId="urn:microsoft.com/office/officeart/2005/8/layout/vList2"/>
    <dgm:cxn modelId="{341B36CB-538C-4482-B0A4-B1F0B1609842}" type="presParOf" srcId="{3E0AD473-88D1-4B26-B527-42381406F5D8}" destId="{39BD43EC-57B4-4F27-8E01-3C4BA08D703E}" srcOrd="1" destOrd="0" presId="urn:microsoft.com/office/officeart/2005/8/layout/vList2"/>
    <dgm:cxn modelId="{47280A70-AE19-4CCD-9962-03A3C99C98A5}" type="presParOf" srcId="{3E0AD473-88D1-4B26-B527-42381406F5D8}" destId="{479F65DE-2DD8-44D8-91BF-D9B1F9B2516E}" srcOrd="2" destOrd="0" presId="urn:microsoft.com/office/officeart/2005/8/layout/vList2"/>
    <dgm:cxn modelId="{28F3D01E-BF9C-4A02-A0C8-2BDDDF8EA2C0}" type="presParOf" srcId="{3E0AD473-88D1-4B26-B527-42381406F5D8}" destId="{5C2EB359-9DAC-45E7-82F3-09B12809C35A}" srcOrd="3" destOrd="0" presId="urn:microsoft.com/office/officeart/2005/8/layout/vList2"/>
    <dgm:cxn modelId="{51F8B014-65F5-493E-A618-A16EC7A4217C}" type="presParOf" srcId="{3E0AD473-88D1-4B26-B527-42381406F5D8}" destId="{CFC267CF-0F18-44E6-BFF3-E2A99D5D6C8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B481E2-9BA4-47FB-9F83-A41C4FF350D7}"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E26C8D75-4FA3-4408-8AF5-DCA039CE7F07}">
      <dgm:prSet custT="1"/>
      <dgm:spPr/>
      <dgm:t>
        <a:bodyPr/>
        <a:lstStyle/>
        <a:p>
          <a:r>
            <a:rPr lang="en" sz="2000"/>
            <a:t>Generic and undifferentiated retention of </a:t>
          </a:r>
          <a:r>
            <a:rPr lang="en" sz="2000" u="sng"/>
            <a:t>IP addresses </a:t>
          </a:r>
          <a:r>
            <a:rPr lang="en" sz="2000"/>
            <a:t>to protect national security, fight serious crime and prevent serious threats to public safety</a:t>
          </a:r>
          <a:endParaRPr lang="en-US" sz="2000"/>
        </a:p>
      </dgm:t>
    </dgm:pt>
    <dgm:pt modelId="{B528691F-D2B6-45CD-9D24-E327BD13D11E}" type="parTrans" cxnId="{15ABFFDF-B8B1-4043-B84A-4BBA51D9B47C}">
      <dgm:prSet/>
      <dgm:spPr/>
      <dgm:t>
        <a:bodyPr/>
        <a:lstStyle/>
        <a:p>
          <a:endParaRPr lang="en-US"/>
        </a:p>
      </dgm:t>
    </dgm:pt>
    <dgm:pt modelId="{DA9E94B8-9D62-4762-A1B6-5A3488E11CE4}" type="sibTrans" cxnId="{15ABFFDF-B8B1-4043-B84A-4BBA51D9B47C}">
      <dgm:prSet/>
      <dgm:spPr/>
      <dgm:t>
        <a:bodyPr/>
        <a:lstStyle/>
        <a:p>
          <a:endParaRPr lang="en-US"/>
        </a:p>
      </dgm:t>
    </dgm:pt>
    <dgm:pt modelId="{391C857A-BA5C-4B7A-9337-7D15DA450F9C}">
      <dgm:prSet custT="1"/>
      <dgm:spPr/>
      <dgm:t>
        <a:bodyPr/>
        <a:lstStyle/>
        <a:p>
          <a:r>
            <a:rPr lang="en" sz="2000"/>
            <a:t>General and undifferentiated retention of data related to the </a:t>
          </a:r>
          <a:r>
            <a:rPr lang="en" sz="2000" u="sng"/>
            <a:t>civil identity </a:t>
          </a:r>
          <a:r>
            <a:rPr lang="en" sz="2000"/>
            <a:t>of users of electronic communications for the protection of …</a:t>
          </a:r>
          <a:endParaRPr lang="en-US" sz="2000"/>
        </a:p>
      </dgm:t>
    </dgm:pt>
    <dgm:pt modelId="{C75DFD21-61D6-40FD-863D-11103F8CF184}" type="parTrans" cxnId="{3DCE3041-4F1B-48FD-A8FE-64F45B67EE48}">
      <dgm:prSet/>
      <dgm:spPr/>
      <dgm:t>
        <a:bodyPr/>
        <a:lstStyle/>
        <a:p>
          <a:endParaRPr lang="en-US"/>
        </a:p>
      </dgm:t>
    </dgm:pt>
    <dgm:pt modelId="{49E07D76-C303-4EE5-83DB-9FF3A05CAB67}" type="sibTrans" cxnId="{3DCE3041-4F1B-48FD-A8FE-64F45B67EE48}">
      <dgm:prSet/>
      <dgm:spPr/>
      <dgm:t>
        <a:bodyPr/>
        <a:lstStyle/>
        <a:p>
          <a:endParaRPr lang="en-US"/>
        </a:p>
      </dgm:t>
    </dgm:pt>
    <dgm:pt modelId="{CB932583-BEED-45BC-B342-F0612F07DDF8}">
      <dgm:prSet custT="1"/>
      <dgm:spPr/>
      <dgm:t>
        <a:bodyPr/>
        <a:lstStyle/>
        <a:p>
          <a:r>
            <a:rPr lang="en" sz="2000" u="sng"/>
            <a:t>Order </a:t>
          </a:r>
          <a:r>
            <a:rPr lang="en" sz="2000"/>
            <a:t>to providers by decision of the competent authority subject to effective judicial review to proceed to the </a:t>
          </a:r>
          <a:r>
            <a:rPr lang="en" sz="2000" u="sng"/>
            <a:t>rapid retention of data </a:t>
          </a:r>
          <a:r>
            <a:rPr lang="en" sz="2000"/>
            <a:t>held by providers for a specified period of time</a:t>
          </a:r>
          <a:endParaRPr lang="en-US" sz="2000"/>
        </a:p>
      </dgm:t>
    </dgm:pt>
    <dgm:pt modelId="{EE12689D-43D3-4A79-97CC-755BFEEB68F3}" type="parTrans" cxnId="{4F38D20E-B703-4274-A7C9-3FFFFE5CC2B0}">
      <dgm:prSet/>
      <dgm:spPr/>
      <dgm:t>
        <a:bodyPr/>
        <a:lstStyle/>
        <a:p>
          <a:endParaRPr lang="en-US"/>
        </a:p>
      </dgm:t>
    </dgm:pt>
    <dgm:pt modelId="{C2F40F1F-1DE5-46E4-8C4A-E215F0C0D986}" type="sibTrans" cxnId="{4F38D20E-B703-4274-A7C9-3FFFFE5CC2B0}">
      <dgm:prSet/>
      <dgm:spPr/>
      <dgm:t>
        <a:bodyPr/>
        <a:lstStyle/>
        <a:p>
          <a:endParaRPr lang="en-US"/>
        </a:p>
      </dgm:t>
    </dgm:pt>
    <dgm:pt modelId="{3E0AD473-88D1-4B26-B527-42381406F5D8}" type="pres">
      <dgm:prSet presAssocID="{DFB481E2-9BA4-47FB-9F83-A41C4FF350D7}" presName="linear" presStyleCnt="0">
        <dgm:presLayoutVars>
          <dgm:animLvl val="lvl"/>
          <dgm:resizeHandles val="exact"/>
        </dgm:presLayoutVars>
      </dgm:prSet>
      <dgm:spPr/>
    </dgm:pt>
    <dgm:pt modelId="{859E479D-7AF4-4940-8AA6-67B340A3A1CF}" type="pres">
      <dgm:prSet presAssocID="{E26C8D75-4FA3-4408-8AF5-DCA039CE7F07}" presName="parentText" presStyleLbl="node1" presStyleIdx="0" presStyleCnt="3">
        <dgm:presLayoutVars>
          <dgm:chMax val="0"/>
          <dgm:bulletEnabled val="1"/>
        </dgm:presLayoutVars>
      </dgm:prSet>
      <dgm:spPr/>
    </dgm:pt>
    <dgm:pt modelId="{39BD43EC-57B4-4F27-8E01-3C4BA08D703E}" type="pres">
      <dgm:prSet presAssocID="{DA9E94B8-9D62-4762-A1B6-5A3488E11CE4}" presName="spacer" presStyleCnt="0"/>
      <dgm:spPr/>
    </dgm:pt>
    <dgm:pt modelId="{479F65DE-2DD8-44D8-91BF-D9B1F9B2516E}" type="pres">
      <dgm:prSet presAssocID="{391C857A-BA5C-4B7A-9337-7D15DA450F9C}" presName="parentText" presStyleLbl="node1" presStyleIdx="1" presStyleCnt="3">
        <dgm:presLayoutVars>
          <dgm:chMax val="0"/>
          <dgm:bulletEnabled val="1"/>
        </dgm:presLayoutVars>
      </dgm:prSet>
      <dgm:spPr/>
    </dgm:pt>
    <dgm:pt modelId="{5C2EB359-9DAC-45E7-82F3-09B12809C35A}" type="pres">
      <dgm:prSet presAssocID="{49E07D76-C303-4EE5-83DB-9FF3A05CAB67}" presName="spacer" presStyleCnt="0"/>
      <dgm:spPr/>
    </dgm:pt>
    <dgm:pt modelId="{CFC267CF-0F18-44E6-BFF3-E2A99D5D6C82}" type="pres">
      <dgm:prSet presAssocID="{CB932583-BEED-45BC-B342-F0612F07DDF8}" presName="parentText" presStyleLbl="node1" presStyleIdx="2" presStyleCnt="3">
        <dgm:presLayoutVars>
          <dgm:chMax val="0"/>
          <dgm:bulletEnabled val="1"/>
        </dgm:presLayoutVars>
      </dgm:prSet>
      <dgm:spPr/>
    </dgm:pt>
  </dgm:ptLst>
  <dgm:cxnLst>
    <dgm:cxn modelId="{B2ED1B04-63B3-409A-9A56-FDF0D4196F18}" type="presOf" srcId="{E26C8D75-4FA3-4408-8AF5-DCA039CE7F07}" destId="{859E479D-7AF4-4940-8AA6-67B340A3A1CF}" srcOrd="0" destOrd="0" presId="urn:microsoft.com/office/officeart/2005/8/layout/vList2"/>
    <dgm:cxn modelId="{4F38D20E-B703-4274-A7C9-3FFFFE5CC2B0}" srcId="{DFB481E2-9BA4-47FB-9F83-A41C4FF350D7}" destId="{CB932583-BEED-45BC-B342-F0612F07DDF8}" srcOrd="2" destOrd="0" parTransId="{EE12689D-43D3-4A79-97CC-755BFEEB68F3}" sibTransId="{C2F40F1F-1DE5-46E4-8C4A-E215F0C0D986}"/>
    <dgm:cxn modelId="{80062F35-2882-4A03-9A69-6092994D86D1}" type="presOf" srcId="{DFB481E2-9BA4-47FB-9F83-A41C4FF350D7}" destId="{3E0AD473-88D1-4B26-B527-42381406F5D8}" srcOrd="0" destOrd="0" presId="urn:microsoft.com/office/officeart/2005/8/layout/vList2"/>
    <dgm:cxn modelId="{3DCE3041-4F1B-48FD-A8FE-64F45B67EE48}" srcId="{DFB481E2-9BA4-47FB-9F83-A41C4FF350D7}" destId="{391C857A-BA5C-4B7A-9337-7D15DA450F9C}" srcOrd="1" destOrd="0" parTransId="{C75DFD21-61D6-40FD-863D-11103F8CF184}" sibTransId="{49E07D76-C303-4EE5-83DB-9FF3A05CAB67}"/>
    <dgm:cxn modelId="{023E8D6D-17B4-45F4-B078-20DCC3DFD679}" type="presOf" srcId="{CB932583-BEED-45BC-B342-F0612F07DDF8}" destId="{CFC267CF-0F18-44E6-BFF3-E2A99D5D6C82}" srcOrd="0" destOrd="0" presId="urn:microsoft.com/office/officeart/2005/8/layout/vList2"/>
    <dgm:cxn modelId="{15ABFFDF-B8B1-4043-B84A-4BBA51D9B47C}" srcId="{DFB481E2-9BA4-47FB-9F83-A41C4FF350D7}" destId="{E26C8D75-4FA3-4408-8AF5-DCA039CE7F07}" srcOrd="0" destOrd="0" parTransId="{B528691F-D2B6-45CD-9D24-E327BD13D11E}" sibTransId="{DA9E94B8-9D62-4762-A1B6-5A3488E11CE4}"/>
    <dgm:cxn modelId="{34F9ECF1-EB0C-479B-96CD-A5B199666CB0}" type="presOf" srcId="{391C857A-BA5C-4B7A-9337-7D15DA450F9C}" destId="{479F65DE-2DD8-44D8-91BF-D9B1F9B2516E}" srcOrd="0" destOrd="0" presId="urn:microsoft.com/office/officeart/2005/8/layout/vList2"/>
    <dgm:cxn modelId="{73594AF3-47A2-4D0D-9063-32DC9E8E6696}" type="presParOf" srcId="{3E0AD473-88D1-4B26-B527-42381406F5D8}" destId="{859E479D-7AF4-4940-8AA6-67B340A3A1CF}" srcOrd="0" destOrd="0" presId="urn:microsoft.com/office/officeart/2005/8/layout/vList2"/>
    <dgm:cxn modelId="{341B36CB-538C-4482-B0A4-B1F0B1609842}" type="presParOf" srcId="{3E0AD473-88D1-4B26-B527-42381406F5D8}" destId="{39BD43EC-57B4-4F27-8E01-3C4BA08D703E}" srcOrd="1" destOrd="0" presId="urn:microsoft.com/office/officeart/2005/8/layout/vList2"/>
    <dgm:cxn modelId="{47280A70-AE19-4CCD-9962-03A3C99C98A5}" type="presParOf" srcId="{3E0AD473-88D1-4B26-B527-42381406F5D8}" destId="{479F65DE-2DD8-44D8-91BF-D9B1F9B2516E}" srcOrd="2" destOrd="0" presId="urn:microsoft.com/office/officeart/2005/8/layout/vList2"/>
    <dgm:cxn modelId="{28F3D01E-BF9C-4A02-A0C8-2BDDDF8EA2C0}" type="presParOf" srcId="{3E0AD473-88D1-4B26-B527-42381406F5D8}" destId="{5C2EB359-9DAC-45E7-82F3-09B12809C35A}" srcOrd="3" destOrd="0" presId="urn:microsoft.com/office/officeart/2005/8/layout/vList2"/>
    <dgm:cxn modelId="{51F8B014-65F5-493E-A618-A16EC7A4217C}" type="presParOf" srcId="{3E0AD473-88D1-4B26-B527-42381406F5D8}" destId="{CFC267CF-0F18-44E6-BFF3-E2A99D5D6C8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B481E2-9BA4-47FB-9F83-A41C4FF350D7}"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391C857A-BA5C-4B7A-9337-7D15DA450F9C}">
      <dgm:prSet custT="1"/>
      <dgm:spPr/>
      <dgm:t>
        <a:bodyPr/>
        <a:lstStyle/>
        <a:p>
          <a:r>
            <a:rPr lang="en" sz="2000" b="0">
              <a:solidFill>
                <a:schemeClr val="bg1"/>
              </a:solidFill>
            </a:rPr>
            <a:t>Five exceptions: but </a:t>
          </a:r>
          <a:r>
            <a:rPr lang="en" sz="2000" b="0" u="sng">
              <a:solidFill>
                <a:schemeClr val="bg1"/>
              </a:solidFill>
            </a:rPr>
            <a:t>guarantees </a:t>
          </a:r>
          <a:r>
            <a:rPr lang="en" sz="2000" b="0">
              <a:solidFill>
                <a:schemeClr val="bg1"/>
              </a:solidFill>
            </a:rPr>
            <a:t>for storage</a:t>
          </a:r>
          <a:endParaRPr lang="en-US" sz="2000" b="0">
            <a:solidFill>
              <a:schemeClr val="bg1"/>
            </a:solidFill>
          </a:endParaRPr>
        </a:p>
      </dgm:t>
    </dgm:pt>
    <dgm:pt modelId="{C75DFD21-61D6-40FD-863D-11103F8CF184}" type="parTrans" cxnId="{3DCE3041-4F1B-48FD-A8FE-64F45B67EE48}">
      <dgm:prSet/>
      <dgm:spPr/>
      <dgm:t>
        <a:bodyPr/>
        <a:lstStyle/>
        <a:p>
          <a:endParaRPr lang="en-US"/>
        </a:p>
      </dgm:t>
    </dgm:pt>
    <dgm:pt modelId="{49E07D76-C303-4EE5-83DB-9FF3A05CAB67}" type="sibTrans" cxnId="{3DCE3041-4F1B-48FD-A8FE-64F45B67EE48}">
      <dgm:prSet/>
      <dgm:spPr/>
      <dgm:t>
        <a:bodyPr/>
        <a:lstStyle/>
        <a:p>
          <a:endParaRPr lang="en-US"/>
        </a:p>
      </dgm:t>
    </dgm:pt>
    <dgm:pt modelId="{CB932583-BEED-45BC-B342-F0612F07DDF8}">
      <dgm:prSet custT="1"/>
      <dgm:spPr/>
      <dgm:t>
        <a:bodyPr/>
        <a:lstStyle/>
        <a:p>
          <a:r>
            <a:rPr lang="en" sz="2000"/>
            <a:t>Clear and precise rules that ensure that data retention is subject to compliance with material and procedural conditions that effectively safeguard against risks of misuse</a:t>
          </a:r>
          <a:endParaRPr lang="en-US" sz="2000"/>
        </a:p>
      </dgm:t>
    </dgm:pt>
    <dgm:pt modelId="{EE12689D-43D3-4A79-97CC-755BFEEB68F3}" type="parTrans" cxnId="{4F38D20E-B703-4274-A7C9-3FFFFE5CC2B0}">
      <dgm:prSet/>
      <dgm:spPr/>
      <dgm:t>
        <a:bodyPr/>
        <a:lstStyle/>
        <a:p>
          <a:endParaRPr lang="en-US"/>
        </a:p>
      </dgm:t>
    </dgm:pt>
    <dgm:pt modelId="{C2F40F1F-1DE5-46E4-8C4A-E215F0C0D986}" type="sibTrans" cxnId="{4F38D20E-B703-4274-A7C9-3FFFFE5CC2B0}">
      <dgm:prSet/>
      <dgm:spPr/>
      <dgm:t>
        <a:bodyPr/>
        <a:lstStyle/>
        <a:p>
          <a:endParaRPr lang="en-US"/>
        </a:p>
      </dgm:t>
    </dgm:pt>
    <dgm:pt modelId="{3E0AD473-88D1-4B26-B527-42381406F5D8}" type="pres">
      <dgm:prSet presAssocID="{DFB481E2-9BA4-47FB-9F83-A41C4FF350D7}" presName="linear" presStyleCnt="0">
        <dgm:presLayoutVars>
          <dgm:animLvl val="lvl"/>
          <dgm:resizeHandles val="exact"/>
        </dgm:presLayoutVars>
      </dgm:prSet>
      <dgm:spPr/>
    </dgm:pt>
    <dgm:pt modelId="{479F65DE-2DD8-44D8-91BF-D9B1F9B2516E}" type="pres">
      <dgm:prSet presAssocID="{391C857A-BA5C-4B7A-9337-7D15DA450F9C}" presName="parentText" presStyleLbl="node1" presStyleIdx="0" presStyleCnt="2" custScaleY="105557">
        <dgm:presLayoutVars>
          <dgm:chMax val="0"/>
          <dgm:bulletEnabled val="1"/>
        </dgm:presLayoutVars>
      </dgm:prSet>
      <dgm:spPr/>
    </dgm:pt>
    <dgm:pt modelId="{5C2EB359-9DAC-45E7-82F3-09B12809C35A}" type="pres">
      <dgm:prSet presAssocID="{49E07D76-C303-4EE5-83DB-9FF3A05CAB67}" presName="spacer" presStyleCnt="0"/>
      <dgm:spPr/>
    </dgm:pt>
    <dgm:pt modelId="{CFC267CF-0F18-44E6-BFF3-E2A99D5D6C82}" type="pres">
      <dgm:prSet presAssocID="{CB932583-BEED-45BC-B342-F0612F07DDF8}" presName="parentText" presStyleLbl="node1" presStyleIdx="1" presStyleCnt="2" custScaleY="124586">
        <dgm:presLayoutVars>
          <dgm:chMax val="0"/>
          <dgm:bulletEnabled val="1"/>
        </dgm:presLayoutVars>
      </dgm:prSet>
      <dgm:spPr/>
    </dgm:pt>
  </dgm:ptLst>
  <dgm:cxnLst>
    <dgm:cxn modelId="{4F38D20E-B703-4274-A7C9-3FFFFE5CC2B0}" srcId="{DFB481E2-9BA4-47FB-9F83-A41C4FF350D7}" destId="{CB932583-BEED-45BC-B342-F0612F07DDF8}" srcOrd="1" destOrd="0" parTransId="{EE12689D-43D3-4A79-97CC-755BFEEB68F3}" sibTransId="{C2F40F1F-1DE5-46E4-8C4A-E215F0C0D986}"/>
    <dgm:cxn modelId="{80062F35-2882-4A03-9A69-6092994D86D1}" type="presOf" srcId="{DFB481E2-9BA4-47FB-9F83-A41C4FF350D7}" destId="{3E0AD473-88D1-4B26-B527-42381406F5D8}" srcOrd="0" destOrd="0" presId="urn:microsoft.com/office/officeart/2005/8/layout/vList2"/>
    <dgm:cxn modelId="{3DCE3041-4F1B-48FD-A8FE-64F45B67EE48}" srcId="{DFB481E2-9BA4-47FB-9F83-A41C4FF350D7}" destId="{391C857A-BA5C-4B7A-9337-7D15DA450F9C}" srcOrd="0" destOrd="0" parTransId="{C75DFD21-61D6-40FD-863D-11103F8CF184}" sibTransId="{49E07D76-C303-4EE5-83DB-9FF3A05CAB67}"/>
    <dgm:cxn modelId="{023E8D6D-17B4-45F4-B078-20DCC3DFD679}" type="presOf" srcId="{CB932583-BEED-45BC-B342-F0612F07DDF8}" destId="{CFC267CF-0F18-44E6-BFF3-E2A99D5D6C82}" srcOrd="0" destOrd="0" presId="urn:microsoft.com/office/officeart/2005/8/layout/vList2"/>
    <dgm:cxn modelId="{34F9ECF1-EB0C-479B-96CD-A5B199666CB0}" type="presOf" srcId="{391C857A-BA5C-4B7A-9337-7D15DA450F9C}" destId="{479F65DE-2DD8-44D8-91BF-D9B1F9B2516E}" srcOrd="0" destOrd="0" presId="urn:microsoft.com/office/officeart/2005/8/layout/vList2"/>
    <dgm:cxn modelId="{47280A70-AE19-4CCD-9962-03A3C99C98A5}" type="presParOf" srcId="{3E0AD473-88D1-4B26-B527-42381406F5D8}" destId="{479F65DE-2DD8-44D8-91BF-D9B1F9B2516E}" srcOrd="0" destOrd="0" presId="urn:microsoft.com/office/officeart/2005/8/layout/vList2"/>
    <dgm:cxn modelId="{28F3D01E-BF9C-4A02-A0C8-2BDDDF8EA2C0}" type="presParOf" srcId="{3E0AD473-88D1-4B26-B527-42381406F5D8}" destId="{5C2EB359-9DAC-45E7-82F3-09B12809C35A}" srcOrd="1" destOrd="0" presId="urn:microsoft.com/office/officeart/2005/8/layout/vList2"/>
    <dgm:cxn modelId="{51F8B014-65F5-493E-A618-A16EC7A4217C}" type="presParOf" srcId="{3E0AD473-88D1-4B26-B527-42381406F5D8}" destId="{CFC267CF-0F18-44E6-BFF3-E2A99D5D6C8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B481E2-9BA4-47FB-9F83-A41C4FF350D7}"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391C857A-BA5C-4B7A-9337-7D15DA450F9C}">
      <dgm:prSet custT="1"/>
      <dgm:spPr/>
      <dgm:t>
        <a:bodyPr/>
        <a:lstStyle/>
        <a:p>
          <a:r>
            <a:rPr lang="en" sz="1800" b="1"/>
            <a:t>(1 </a:t>
          </a:r>
          <a:r>
            <a:rPr lang="en" sz="2000" b="1"/>
            <a:t>) </a:t>
          </a:r>
          <a:r>
            <a:rPr lang="en" sz="2000" b="0" u="sng"/>
            <a:t>automatic real team analysis and collection of </a:t>
          </a:r>
          <a:r>
            <a:rPr lang="en" sz="2000" b="0"/>
            <a:t>traffic and location data</a:t>
          </a:r>
          <a:endParaRPr lang="en-US" sz="2400" b="0"/>
        </a:p>
      </dgm:t>
    </dgm:pt>
    <dgm:pt modelId="{C75DFD21-61D6-40FD-863D-11103F8CF184}" type="parTrans" cxnId="{3DCE3041-4F1B-48FD-A8FE-64F45B67EE48}">
      <dgm:prSet/>
      <dgm:spPr/>
      <dgm:t>
        <a:bodyPr/>
        <a:lstStyle/>
        <a:p>
          <a:endParaRPr lang="en-US"/>
        </a:p>
      </dgm:t>
    </dgm:pt>
    <dgm:pt modelId="{49E07D76-C303-4EE5-83DB-9FF3A05CAB67}" type="sibTrans" cxnId="{3DCE3041-4F1B-48FD-A8FE-64F45B67EE48}">
      <dgm:prSet/>
      <dgm:spPr/>
      <dgm:t>
        <a:bodyPr/>
        <a:lstStyle/>
        <a:p>
          <a:endParaRPr lang="en-US"/>
        </a:p>
      </dgm:t>
    </dgm:pt>
    <dgm:pt modelId="{D78AC3E6-E577-4A29-8321-6A7FE7BE3FAA}">
      <dgm:prSet custT="1"/>
      <dgm:spPr/>
      <dgm:t>
        <a:bodyPr/>
        <a:lstStyle/>
        <a:p>
          <a:r>
            <a:rPr lang="en" sz="2000"/>
            <a:t>- </a:t>
          </a:r>
          <a:r>
            <a:rPr lang="en" sz="2000" u="sng"/>
            <a:t>automated analysis </a:t>
          </a:r>
          <a:r>
            <a:rPr lang="en" sz="2000"/>
            <a:t>of situations of serious, real and current or unforeseeable threat to national security; control court or independent administrative body</a:t>
          </a:r>
        </a:p>
        <a:p>
          <a:r>
            <a:rPr lang="en" sz="2000"/>
            <a:t>- </a:t>
          </a:r>
          <a:r>
            <a:rPr lang="en" sz="2000" u="sng"/>
            <a:t>in real-time collection </a:t>
          </a:r>
          <a:r>
            <a:rPr lang="en" sz="2000"/>
            <a:t>: limited to persons with valid reason to assume involved in terrorist activities; prior review court or independent administrative entity</a:t>
          </a:r>
          <a:endParaRPr lang="en-US" sz="2400" b="0"/>
        </a:p>
      </dgm:t>
    </dgm:pt>
    <dgm:pt modelId="{9253A38E-B1F5-4861-9F92-CAB611AA0E18}" type="parTrans" cxnId="{6D8B77BE-8D4F-44F2-BC59-A4AF069950E6}">
      <dgm:prSet/>
      <dgm:spPr/>
      <dgm:t>
        <a:bodyPr/>
        <a:lstStyle/>
        <a:p>
          <a:endParaRPr lang="en-BE"/>
        </a:p>
      </dgm:t>
    </dgm:pt>
    <dgm:pt modelId="{DE51832C-793E-4467-A079-132AC302A324}" type="sibTrans" cxnId="{6D8B77BE-8D4F-44F2-BC59-A4AF069950E6}">
      <dgm:prSet/>
      <dgm:spPr/>
      <dgm:t>
        <a:bodyPr/>
        <a:lstStyle/>
        <a:p>
          <a:endParaRPr lang="en-BE"/>
        </a:p>
      </dgm:t>
    </dgm:pt>
    <dgm:pt modelId="{E042F3B3-6E7B-497A-B4E3-C61055EC5611}">
      <dgm:prSet custT="1"/>
      <dgm:spPr/>
      <dgm:t>
        <a:bodyPr/>
        <a:lstStyle/>
        <a:p>
          <a:r>
            <a:rPr lang="en" sz="1600" b="1"/>
            <a:t>  </a:t>
          </a:r>
          <a:r>
            <a:rPr lang="en" sz="2000" b="1"/>
            <a:t>(2) </a:t>
          </a:r>
          <a:r>
            <a:rPr lang="en" sz="2000" b="0"/>
            <a:t>real-time collection of technical data regarding localization of terminal equipment used, in the following cases:</a:t>
          </a:r>
        </a:p>
      </dgm:t>
    </dgm:pt>
    <dgm:pt modelId="{9751EA2D-7B46-4F76-8B9A-160FD1279934}" type="parTrans" cxnId="{28980D17-5A66-4144-B085-FE5BB84AB9FC}">
      <dgm:prSet/>
      <dgm:spPr/>
      <dgm:t>
        <a:bodyPr/>
        <a:lstStyle/>
        <a:p>
          <a:endParaRPr lang="nl-NL"/>
        </a:p>
      </dgm:t>
    </dgm:pt>
    <dgm:pt modelId="{A28B2E19-20B4-488B-84F1-E8C6E211182D}" type="sibTrans" cxnId="{28980D17-5A66-4144-B085-FE5BB84AB9FC}">
      <dgm:prSet/>
      <dgm:spPr/>
      <dgm:t>
        <a:bodyPr/>
        <a:lstStyle/>
        <a:p>
          <a:endParaRPr lang="nl-NL"/>
        </a:p>
      </dgm:t>
    </dgm:pt>
    <dgm:pt modelId="{3E0AD473-88D1-4B26-B527-42381406F5D8}" type="pres">
      <dgm:prSet presAssocID="{DFB481E2-9BA4-47FB-9F83-A41C4FF350D7}" presName="linear" presStyleCnt="0">
        <dgm:presLayoutVars>
          <dgm:animLvl val="lvl"/>
          <dgm:resizeHandles val="exact"/>
        </dgm:presLayoutVars>
      </dgm:prSet>
      <dgm:spPr/>
    </dgm:pt>
    <dgm:pt modelId="{479F65DE-2DD8-44D8-91BF-D9B1F9B2516E}" type="pres">
      <dgm:prSet presAssocID="{391C857A-BA5C-4B7A-9337-7D15DA450F9C}" presName="parentText" presStyleLbl="node1" presStyleIdx="0" presStyleCnt="3" custScaleY="56926" custLinFactNeighborY="97200">
        <dgm:presLayoutVars>
          <dgm:chMax val="0"/>
          <dgm:bulletEnabled val="1"/>
        </dgm:presLayoutVars>
      </dgm:prSet>
      <dgm:spPr/>
    </dgm:pt>
    <dgm:pt modelId="{5C2EB359-9DAC-45E7-82F3-09B12809C35A}" type="pres">
      <dgm:prSet presAssocID="{49E07D76-C303-4EE5-83DB-9FF3A05CAB67}" presName="spacer" presStyleCnt="0"/>
      <dgm:spPr/>
    </dgm:pt>
    <dgm:pt modelId="{0A6B2A54-F5DD-4D7A-AC84-8082542F1AF4}" type="pres">
      <dgm:prSet presAssocID="{E042F3B3-6E7B-497A-B4E3-C61055EC5611}" presName="parentText" presStyleLbl="node1" presStyleIdx="1" presStyleCnt="3" custScaleY="76459">
        <dgm:presLayoutVars>
          <dgm:chMax val="0"/>
          <dgm:bulletEnabled val="1"/>
        </dgm:presLayoutVars>
      </dgm:prSet>
      <dgm:spPr/>
    </dgm:pt>
    <dgm:pt modelId="{6CB071CB-8C6B-4012-B5FC-703912F83F63}" type="pres">
      <dgm:prSet presAssocID="{A28B2E19-20B4-488B-84F1-E8C6E211182D}" presName="spacer" presStyleCnt="0"/>
      <dgm:spPr/>
    </dgm:pt>
    <dgm:pt modelId="{F9A157E7-BECC-4103-AFF5-0CF257813E4E}" type="pres">
      <dgm:prSet presAssocID="{D78AC3E6-E577-4A29-8321-6A7FE7BE3FAA}" presName="parentText" presStyleLbl="node1" presStyleIdx="2" presStyleCnt="3" custScaleY="124978">
        <dgm:presLayoutVars>
          <dgm:chMax val="0"/>
          <dgm:bulletEnabled val="1"/>
        </dgm:presLayoutVars>
      </dgm:prSet>
      <dgm:spPr/>
    </dgm:pt>
  </dgm:ptLst>
  <dgm:cxnLst>
    <dgm:cxn modelId="{28980D17-5A66-4144-B085-FE5BB84AB9FC}" srcId="{DFB481E2-9BA4-47FB-9F83-A41C4FF350D7}" destId="{E042F3B3-6E7B-497A-B4E3-C61055EC5611}" srcOrd="1" destOrd="0" parTransId="{9751EA2D-7B46-4F76-8B9A-160FD1279934}" sibTransId="{A28B2E19-20B4-488B-84F1-E8C6E211182D}"/>
    <dgm:cxn modelId="{80062F35-2882-4A03-9A69-6092994D86D1}" type="presOf" srcId="{DFB481E2-9BA4-47FB-9F83-A41C4FF350D7}" destId="{3E0AD473-88D1-4B26-B527-42381406F5D8}" srcOrd="0" destOrd="0" presId="urn:microsoft.com/office/officeart/2005/8/layout/vList2"/>
    <dgm:cxn modelId="{9FB0E740-ABAF-48C3-B717-ACE081A86013}" type="presOf" srcId="{D78AC3E6-E577-4A29-8321-6A7FE7BE3FAA}" destId="{F9A157E7-BECC-4103-AFF5-0CF257813E4E}" srcOrd="0" destOrd="0" presId="urn:microsoft.com/office/officeart/2005/8/layout/vList2"/>
    <dgm:cxn modelId="{3DCE3041-4F1B-48FD-A8FE-64F45B67EE48}" srcId="{DFB481E2-9BA4-47FB-9F83-A41C4FF350D7}" destId="{391C857A-BA5C-4B7A-9337-7D15DA450F9C}" srcOrd="0" destOrd="0" parTransId="{C75DFD21-61D6-40FD-863D-11103F8CF184}" sibTransId="{49E07D76-C303-4EE5-83DB-9FF3A05CAB67}"/>
    <dgm:cxn modelId="{6D8B77BE-8D4F-44F2-BC59-A4AF069950E6}" srcId="{DFB481E2-9BA4-47FB-9F83-A41C4FF350D7}" destId="{D78AC3E6-E577-4A29-8321-6A7FE7BE3FAA}" srcOrd="2" destOrd="0" parTransId="{9253A38E-B1F5-4861-9F92-CAB611AA0E18}" sibTransId="{DE51832C-793E-4467-A079-132AC302A324}"/>
    <dgm:cxn modelId="{8D4990DD-292E-4AF7-906F-ED9461220D3B}" type="presOf" srcId="{E042F3B3-6E7B-497A-B4E3-C61055EC5611}" destId="{0A6B2A54-F5DD-4D7A-AC84-8082542F1AF4}" srcOrd="0" destOrd="0" presId="urn:microsoft.com/office/officeart/2005/8/layout/vList2"/>
    <dgm:cxn modelId="{34F9ECF1-EB0C-479B-96CD-A5B199666CB0}" type="presOf" srcId="{391C857A-BA5C-4B7A-9337-7D15DA450F9C}" destId="{479F65DE-2DD8-44D8-91BF-D9B1F9B2516E}" srcOrd="0" destOrd="0" presId="urn:microsoft.com/office/officeart/2005/8/layout/vList2"/>
    <dgm:cxn modelId="{47280A70-AE19-4CCD-9962-03A3C99C98A5}" type="presParOf" srcId="{3E0AD473-88D1-4B26-B527-42381406F5D8}" destId="{479F65DE-2DD8-44D8-91BF-D9B1F9B2516E}" srcOrd="0" destOrd="0" presId="urn:microsoft.com/office/officeart/2005/8/layout/vList2"/>
    <dgm:cxn modelId="{28F3D01E-BF9C-4A02-A0C8-2BDDDF8EA2C0}" type="presParOf" srcId="{3E0AD473-88D1-4B26-B527-42381406F5D8}" destId="{5C2EB359-9DAC-45E7-82F3-09B12809C35A}" srcOrd="1" destOrd="0" presId="urn:microsoft.com/office/officeart/2005/8/layout/vList2"/>
    <dgm:cxn modelId="{E118954C-E590-43D1-A494-465F5CD04549}" type="presParOf" srcId="{3E0AD473-88D1-4B26-B527-42381406F5D8}" destId="{0A6B2A54-F5DD-4D7A-AC84-8082542F1AF4}" srcOrd="2" destOrd="0" presId="urn:microsoft.com/office/officeart/2005/8/layout/vList2"/>
    <dgm:cxn modelId="{5922C234-39F2-46EE-B67A-28C969D626B8}" type="presParOf" srcId="{3E0AD473-88D1-4B26-B527-42381406F5D8}" destId="{6CB071CB-8C6B-4012-B5FC-703912F83F63}" srcOrd="3" destOrd="0" presId="urn:microsoft.com/office/officeart/2005/8/layout/vList2"/>
    <dgm:cxn modelId="{B91905FF-36CD-4F58-9EA9-26A5F6B08CA5}" type="presParOf" srcId="{3E0AD473-88D1-4B26-B527-42381406F5D8}" destId="{F9A157E7-BECC-4103-AFF5-0CF257813E4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3786E3-4FA8-4922-AFB2-05680B945F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B7F87463-4474-4D91-BD70-61190A99EC42}">
      <dgm:prSet custT="1"/>
      <dgm:spPr/>
      <dgm:t>
        <a:bodyPr/>
        <a:lstStyle/>
        <a:p>
          <a:r>
            <a:rPr lang="en" sz="1800"/>
            <a:t>Follows ECJ judgment</a:t>
          </a:r>
          <a:endParaRPr lang="en-US" sz="1800"/>
        </a:p>
      </dgm:t>
    </dgm:pt>
    <dgm:pt modelId="{D46A703C-60C9-402A-B13C-765693658F63}" type="parTrans" cxnId="{3DB9F256-EF7F-4D2C-95E1-7F007F9CAAC5}">
      <dgm:prSet/>
      <dgm:spPr/>
      <dgm:t>
        <a:bodyPr/>
        <a:lstStyle/>
        <a:p>
          <a:endParaRPr lang="en-US"/>
        </a:p>
      </dgm:t>
    </dgm:pt>
    <dgm:pt modelId="{7144094B-D0C4-4691-A043-51CB0D56C755}" type="sibTrans" cxnId="{3DB9F256-EF7F-4D2C-95E1-7F007F9CAAC5}">
      <dgm:prSet/>
      <dgm:spPr/>
      <dgm:t>
        <a:bodyPr/>
        <a:lstStyle/>
        <a:p>
          <a:endParaRPr lang="en-US"/>
        </a:p>
      </dgm:t>
    </dgm:pt>
    <dgm:pt modelId="{549A00E6-F0F4-43DB-9688-D2534133DDCC}">
      <dgm:prSet custT="1"/>
      <dgm:spPr/>
      <dgm:t>
        <a:bodyPr/>
        <a:lstStyle/>
        <a:p>
          <a:r>
            <a:rPr lang="en" sz="1800"/>
            <a:t>Annuls the law of May 29, 2016</a:t>
          </a:r>
          <a:endParaRPr lang="en-US" sz="1800"/>
        </a:p>
      </dgm:t>
    </dgm:pt>
    <dgm:pt modelId="{AD1F525B-BCF9-496D-B996-C10E22C49807}" type="parTrans" cxnId="{E6E198EC-780D-4096-BE5E-82CF7998DD61}">
      <dgm:prSet/>
      <dgm:spPr/>
      <dgm:t>
        <a:bodyPr/>
        <a:lstStyle/>
        <a:p>
          <a:endParaRPr lang="en-US"/>
        </a:p>
      </dgm:t>
    </dgm:pt>
    <dgm:pt modelId="{D3B3F38D-DBCF-4029-8E26-CD2C72EF7959}" type="sibTrans" cxnId="{E6E198EC-780D-4096-BE5E-82CF7998DD61}">
      <dgm:prSet/>
      <dgm:spPr/>
      <dgm:t>
        <a:bodyPr/>
        <a:lstStyle/>
        <a:p>
          <a:endParaRPr lang="en-US"/>
        </a:p>
      </dgm:t>
    </dgm:pt>
    <dgm:pt modelId="{F9A325C7-0C4A-49FD-A91B-D32BFF260A6D}" type="pres">
      <dgm:prSet presAssocID="{1C3786E3-4FA8-4922-AFB2-05680B945F12}" presName="linear" presStyleCnt="0">
        <dgm:presLayoutVars>
          <dgm:animLvl val="lvl"/>
          <dgm:resizeHandles val="exact"/>
        </dgm:presLayoutVars>
      </dgm:prSet>
      <dgm:spPr/>
    </dgm:pt>
    <dgm:pt modelId="{EF78BD91-F140-45E1-888A-00765A4C5468}" type="pres">
      <dgm:prSet presAssocID="{B7F87463-4474-4D91-BD70-61190A99EC42}" presName="parentText" presStyleLbl="node1" presStyleIdx="0" presStyleCnt="2" custScaleY="36390" custLinFactY="-74928" custLinFactNeighborY="-100000">
        <dgm:presLayoutVars>
          <dgm:chMax val="0"/>
          <dgm:bulletEnabled val="1"/>
        </dgm:presLayoutVars>
      </dgm:prSet>
      <dgm:spPr/>
    </dgm:pt>
    <dgm:pt modelId="{E9CC2D33-EDF2-4CDE-8C39-BF6945FD4516}" type="pres">
      <dgm:prSet presAssocID="{7144094B-D0C4-4691-A043-51CB0D56C755}" presName="spacer" presStyleCnt="0"/>
      <dgm:spPr/>
    </dgm:pt>
    <dgm:pt modelId="{D363BE1A-E9FF-4B9A-8E5F-9F0DC2E8943F}" type="pres">
      <dgm:prSet presAssocID="{549A00E6-F0F4-43DB-9688-D2534133DDCC}" presName="parentText" presStyleLbl="node1" presStyleIdx="1" presStyleCnt="2" custScaleY="39694" custLinFactY="-85645" custLinFactNeighborX="0" custLinFactNeighborY="-100000">
        <dgm:presLayoutVars>
          <dgm:chMax val="0"/>
          <dgm:bulletEnabled val="1"/>
        </dgm:presLayoutVars>
      </dgm:prSet>
      <dgm:spPr/>
    </dgm:pt>
  </dgm:ptLst>
  <dgm:cxnLst>
    <dgm:cxn modelId="{2C109510-2677-409B-B998-3D3E074E25D2}" type="presOf" srcId="{549A00E6-F0F4-43DB-9688-D2534133DDCC}" destId="{D363BE1A-E9FF-4B9A-8E5F-9F0DC2E8943F}" srcOrd="0" destOrd="0" presId="urn:microsoft.com/office/officeart/2005/8/layout/vList2"/>
    <dgm:cxn modelId="{9ED17D74-ED46-4249-AF90-3A19A52D7340}" type="presOf" srcId="{1C3786E3-4FA8-4922-AFB2-05680B945F12}" destId="{F9A325C7-0C4A-49FD-A91B-D32BFF260A6D}" srcOrd="0" destOrd="0" presId="urn:microsoft.com/office/officeart/2005/8/layout/vList2"/>
    <dgm:cxn modelId="{3DB9F256-EF7F-4D2C-95E1-7F007F9CAAC5}" srcId="{1C3786E3-4FA8-4922-AFB2-05680B945F12}" destId="{B7F87463-4474-4D91-BD70-61190A99EC42}" srcOrd="0" destOrd="0" parTransId="{D46A703C-60C9-402A-B13C-765693658F63}" sibTransId="{7144094B-D0C4-4691-A043-51CB0D56C755}"/>
    <dgm:cxn modelId="{E913587D-D925-48A4-890D-45D44AB7433A}" type="presOf" srcId="{B7F87463-4474-4D91-BD70-61190A99EC42}" destId="{EF78BD91-F140-45E1-888A-00765A4C5468}" srcOrd="0" destOrd="0" presId="urn:microsoft.com/office/officeart/2005/8/layout/vList2"/>
    <dgm:cxn modelId="{E6E198EC-780D-4096-BE5E-82CF7998DD61}" srcId="{1C3786E3-4FA8-4922-AFB2-05680B945F12}" destId="{549A00E6-F0F4-43DB-9688-D2534133DDCC}" srcOrd="1" destOrd="0" parTransId="{AD1F525B-BCF9-496D-B996-C10E22C49807}" sibTransId="{D3B3F38D-DBCF-4029-8E26-CD2C72EF7959}"/>
    <dgm:cxn modelId="{86DCC796-DA22-429E-8E9A-F0BFD850F45F}" type="presParOf" srcId="{F9A325C7-0C4A-49FD-A91B-D32BFF260A6D}" destId="{EF78BD91-F140-45E1-888A-00765A4C5468}" srcOrd="0" destOrd="0" presId="urn:microsoft.com/office/officeart/2005/8/layout/vList2"/>
    <dgm:cxn modelId="{7C5CC4FF-11A8-4593-8E44-2827E4BE761B}" type="presParOf" srcId="{F9A325C7-0C4A-49FD-A91B-D32BFF260A6D}" destId="{E9CC2D33-EDF2-4CDE-8C39-BF6945FD4516}" srcOrd="1" destOrd="0" presId="urn:microsoft.com/office/officeart/2005/8/layout/vList2"/>
    <dgm:cxn modelId="{1CFA7C0B-F912-441A-B552-706D60DB2155}" type="presParOf" srcId="{F9A325C7-0C4A-49FD-A91B-D32BFF260A6D}" destId="{D363BE1A-E9FF-4B9A-8E5F-9F0DC2E8943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BAE7C9-D701-4224-AF50-F79AFBDC04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8C35B43-2898-4EE9-98FE-F98BAC6F5151}">
      <dgm:prSet/>
      <dgm:spPr/>
      <dgm:t>
        <a:bodyPr/>
        <a:lstStyle/>
        <a:p>
          <a:r>
            <a:rPr lang="en" b="1" dirty="0">
              <a:solidFill>
                <a:schemeClr val="tx1"/>
              </a:solidFill>
            </a:rPr>
            <a:t>After first annulment, second law with similar content</a:t>
          </a:r>
        </a:p>
        <a:p>
          <a:r>
            <a:rPr lang="en" b="1" dirty="0">
              <a:solidFill>
                <a:schemeClr val="tx1"/>
              </a:solidFill>
            </a:rPr>
            <a:t>Third law: ever more extensive</a:t>
          </a:r>
        </a:p>
        <a:p>
          <a:endParaRPr lang="en-US" b="1" dirty="0">
            <a:solidFill>
              <a:schemeClr val="tx1"/>
            </a:solidFill>
          </a:endParaRPr>
        </a:p>
      </dgm:t>
    </dgm:pt>
    <dgm:pt modelId="{93131170-18FE-46C1-AF50-E333F2692DD9}" type="parTrans" cxnId="{033B2CDB-1233-4D40-81BC-EA8B689BD889}">
      <dgm:prSet/>
      <dgm:spPr/>
      <dgm:t>
        <a:bodyPr/>
        <a:lstStyle/>
        <a:p>
          <a:endParaRPr lang="en-US"/>
        </a:p>
      </dgm:t>
    </dgm:pt>
    <dgm:pt modelId="{9C0C01D7-8BF2-45C1-8F35-47486BD2063E}" type="sibTrans" cxnId="{033B2CDB-1233-4D40-81BC-EA8B689BD889}">
      <dgm:prSet/>
      <dgm:spPr/>
      <dgm:t>
        <a:bodyPr/>
        <a:lstStyle/>
        <a:p>
          <a:endParaRPr lang="en-US"/>
        </a:p>
      </dgm:t>
    </dgm:pt>
    <dgm:pt modelId="{3B11A141-54D3-48DE-AD8B-27F65E3018C7}">
      <dgm:prSet/>
      <dgm:spPr/>
      <dgm:t>
        <a:bodyPr/>
        <a:lstStyle/>
        <a:p>
          <a:r>
            <a:rPr lang="en-US" b="1" dirty="0"/>
            <a:t>A fox is not caught twice in the same snare?</a:t>
          </a:r>
          <a:endParaRPr lang="nl-BE" b="1" dirty="0"/>
        </a:p>
      </dgm:t>
    </dgm:pt>
    <dgm:pt modelId="{56D4D71A-6D4E-4177-B15F-ADDA46949C25}" type="parTrans" cxnId="{990037DD-23EC-4F15-9ADD-5D17529BF70F}">
      <dgm:prSet/>
      <dgm:spPr/>
      <dgm:t>
        <a:bodyPr/>
        <a:lstStyle/>
        <a:p>
          <a:endParaRPr lang="nl-BE"/>
        </a:p>
      </dgm:t>
    </dgm:pt>
    <dgm:pt modelId="{C0A23815-253A-404D-B8C3-67AAC461B127}" type="sibTrans" cxnId="{990037DD-23EC-4F15-9ADD-5D17529BF70F}">
      <dgm:prSet/>
      <dgm:spPr/>
      <dgm:t>
        <a:bodyPr/>
        <a:lstStyle/>
        <a:p>
          <a:endParaRPr lang="nl-BE"/>
        </a:p>
      </dgm:t>
    </dgm:pt>
    <dgm:pt modelId="{14A8D1A2-63F7-48EB-9F2F-7FF9030DCA4C}" type="pres">
      <dgm:prSet presAssocID="{45BAE7C9-D701-4224-AF50-F79AFBDC04FF}" presName="linear" presStyleCnt="0">
        <dgm:presLayoutVars>
          <dgm:animLvl val="lvl"/>
          <dgm:resizeHandles val="exact"/>
        </dgm:presLayoutVars>
      </dgm:prSet>
      <dgm:spPr/>
    </dgm:pt>
    <dgm:pt modelId="{443307D1-B5C7-45A9-BD8F-4CDD6324637B}" type="pres">
      <dgm:prSet presAssocID="{3B11A141-54D3-48DE-AD8B-27F65E3018C7}" presName="parentText" presStyleLbl="node1" presStyleIdx="0" presStyleCnt="2">
        <dgm:presLayoutVars>
          <dgm:chMax val="0"/>
          <dgm:bulletEnabled val="1"/>
        </dgm:presLayoutVars>
      </dgm:prSet>
      <dgm:spPr/>
    </dgm:pt>
    <dgm:pt modelId="{06D4E47C-DCE9-41BE-9227-8A582365D92B}" type="pres">
      <dgm:prSet presAssocID="{C0A23815-253A-404D-B8C3-67AAC461B127}" presName="spacer" presStyleCnt="0"/>
      <dgm:spPr/>
    </dgm:pt>
    <dgm:pt modelId="{7FDF904B-B7C3-44E9-B12D-B0AE3B742E79}" type="pres">
      <dgm:prSet presAssocID="{48C35B43-2898-4EE9-98FE-F98BAC6F5151}" presName="parentText" presStyleLbl="node1" presStyleIdx="1" presStyleCnt="2">
        <dgm:presLayoutVars>
          <dgm:chMax val="0"/>
          <dgm:bulletEnabled val="1"/>
        </dgm:presLayoutVars>
      </dgm:prSet>
      <dgm:spPr/>
    </dgm:pt>
  </dgm:ptLst>
  <dgm:cxnLst>
    <dgm:cxn modelId="{F023414E-01C1-4E30-97AE-73C114BA3BAB}" type="presOf" srcId="{3B11A141-54D3-48DE-AD8B-27F65E3018C7}" destId="{443307D1-B5C7-45A9-BD8F-4CDD6324637B}" srcOrd="0" destOrd="0" presId="urn:microsoft.com/office/officeart/2005/8/layout/vList2"/>
    <dgm:cxn modelId="{50E69D77-C43A-4408-B1E0-38F9C5A49A2C}" type="presOf" srcId="{48C35B43-2898-4EE9-98FE-F98BAC6F5151}" destId="{7FDF904B-B7C3-44E9-B12D-B0AE3B742E79}" srcOrd="0" destOrd="0" presId="urn:microsoft.com/office/officeart/2005/8/layout/vList2"/>
    <dgm:cxn modelId="{8A12DBC9-782A-4CB3-A6A0-6E9CC4268D16}" type="presOf" srcId="{45BAE7C9-D701-4224-AF50-F79AFBDC04FF}" destId="{14A8D1A2-63F7-48EB-9F2F-7FF9030DCA4C}" srcOrd="0" destOrd="0" presId="urn:microsoft.com/office/officeart/2005/8/layout/vList2"/>
    <dgm:cxn modelId="{033B2CDB-1233-4D40-81BC-EA8B689BD889}" srcId="{45BAE7C9-D701-4224-AF50-F79AFBDC04FF}" destId="{48C35B43-2898-4EE9-98FE-F98BAC6F5151}" srcOrd="1" destOrd="0" parTransId="{93131170-18FE-46C1-AF50-E333F2692DD9}" sibTransId="{9C0C01D7-8BF2-45C1-8F35-47486BD2063E}"/>
    <dgm:cxn modelId="{990037DD-23EC-4F15-9ADD-5D17529BF70F}" srcId="{45BAE7C9-D701-4224-AF50-F79AFBDC04FF}" destId="{3B11A141-54D3-48DE-AD8B-27F65E3018C7}" srcOrd="0" destOrd="0" parTransId="{56D4D71A-6D4E-4177-B15F-ADDA46949C25}" sibTransId="{C0A23815-253A-404D-B8C3-67AAC461B127}"/>
    <dgm:cxn modelId="{9620F3D8-ACC4-442A-B828-262303B1FF77}" type="presParOf" srcId="{14A8D1A2-63F7-48EB-9F2F-7FF9030DCA4C}" destId="{443307D1-B5C7-45A9-BD8F-4CDD6324637B}" srcOrd="0" destOrd="0" presId="urn:microsoft.com/office/officeart/2005/8/layout/vList2"/>
    <dgm:cxn modelId="{059DBC62-F84F-410D-99CA-D66947E5EBF2}" type="presParOf" srcId="{14A8D1A2-63F7-48EB-9F2F-7FF9030DCA4C}" destId="{06D4E47C-DCE9-41BE-9227-8A582365D92B}" srcOrd="1" destOrd="0" presId="urn:microsoft.com/office/officeart/2005/8/layout/vList2"/>
    <dgm:cxn modelId="{464BD42D-35F1-4E35-9AD1-631C5DB95479}" type="presParOf" srcId="{14A8D1A2-63F7-48EB-9F2F-7FF9030DCA4C}" destId="{7FDF904B-B7C3-44E9-B12D-B0AE3B742E7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CFE3EA-0F24-47FF-84AD-5C73694F0956}"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6C826534-E6A9-4029-906D-784E08CE8E4D}">
      <dgm:prSet custT="1"/>
      <dgm:spPr/>
      <dgm:t>
        <a:bodyPr/>
        <a:lstStyle/>
        <a:p>
          <a:r>
            <a:rPr lang="en" sz="2000"/>
            <a:t>- criteria for determining the geographical area (zone) in which data storage must take place are debatable: 3 criminal offenses (serious crime, article 90 ter SV) per 1000 inhabitants per year over an average of the three previous calendar years police zones that are part of a judicial district in which less than that has been established. 90ter is very spacious; based on ANG (no suitable database): a large part of the territory (or the entire territory) can be covered</a:t>
          </a:r>
          <a:endParaRPr lang="en-US" sz="2000"/>
        </a:p>
      </dgm:t>
    </dgm:pt>
    <dgm:pt modelId="{E4C166FC-71AE-4C68-A726-C32A3D59EBDC}" type="parTrans" cxnId="{FFB45055-69BC-4C15-8F9D-5E2E8EA4B9AB}">
      <dgm:prSet/>
      <dgm:spPr/>
      <dgm:t>
        <a:bodyPr/>
        <a:lstStyle/>
        <a:p>
          <a:endParaRPr lang="en-US"/>
        </a:p>
      </dgm:t>
    </dgm:pt>
    <dgm:pt modelId="{9800EB8D-5726-4325-A846-941FA526C49C}" type="sibTrans" cxnId="{FFB45055-69BC-4C15-8F9D-5E2E8EA4B9AB}">
      <dgm:prSet/>
      <dgm:spPr/>
      <dgm:t>
        <a:bodyPr/>
        <a:lstStyle/>
        <a:p>
          <a:endParaRPr lang="en-US"/>
        </a:p>
      </dgm:t>
    </dgm:pt>
    <dgm:pt modelId="{4862057E-0EF7-4C2E-95C3-A8BDEC0C68AA}">
      <dgm:prSet custT="1"/>
      <dgm:spPr/>
      <dgm:t>
        <a:bodyPr/>
        <a:lstStyle/>
        <a:p>
          <a:r>
            <a:rPr lang="en" sz="2000"/>
            <a:t>- reservations about retention periods</a:t>
          </a:r>
          <a:endParaRPr lang="en-US" sz="2000"/>
        </a:p>
      </dgm:t>
    </dgm:pt>
    <dgm:pt modelId="{818BA094-63EA-4971-A3EC-8F30B5DCDE19}" type="parTrans" cxnId="{AD191D15-82D8-438C-B2C1-470BC87408F9}">
      <dgm:prSet/>
      <dgm:spPr/>
      <dgm:t>
        <a:bodyPr/>
        <a:lstStyle/>
        <a:p>
          <a:endParaRPr lang="en-US"/>
        </a:p>
      </dgm:t>
    </dgm:pt>
    <dgm:pt modelId="{82468CFC-09AE-48DE-9203-75FDAED85345}" type="sibTrans" cxnId="{AD191D15-82D8-438C-B2C1-470BC87408F9}">
      <dgm:prSet/>
      <dgm:spPr/>
      <dgm:t>
        <a:bodyPr/>
        <a:lstStyle/>
        <a:p>
          <a:endParaRPr lang="en-US"/>
        </a:p>
      </dgm:t>
    </dgm:pt>
    <dgm:pt modelId="{8288EB97-36E3-461F-BA6F-05C009FB1EB3}" type="pres">
      <dgm:prSet presAssocID="{38CFE3EA-0F24-47FF-84AD-5C73694F0956}" presName="linear" presStyleCnt="0">
        <dgm:presLayoutVars>
          <dgm:animLvl val="lvl"/>
          <dgm:resizeHandles val="exact"/>
        </dgm:presLayoutVars>
      </dgm:prSet>
      <dgm:spPr/>
    </dgm:pt>
    <dgm:pt modelId="{E673C13D-13D0-40FD-803C-F19380EE3DD1}" type="pres">
      <dgm:prSet presAssocID="{6C826534-E6A9-4029-906D-784E08CE8E4D}" presName="parentText" presStyleLbl="node1" presStyleIdx="0" presStyleCnt="2" custScaleY="108993">
        <dgm:presLayoutVars>
          <dgm:chMax val="0"/>
          <dgm:bulletEnabled val="1"/>
        </dgm:presLayoutVars>
      </dgm:prSet>
      <dgm:spPr/>
    </dgm:pt>
    <dgm:pt modelId="{A839E226-4156-4402-9D14-7D15056343F4}" type="pres">
      <dgm:prSet presAssocID="{9800EB8D-5726-4325-A846-941FA526C49C}" presName="spacer" presStyleCnt="0"/>
      <dgm:spPr/>
    </dgm:pt>
    <dgm:pt modelId="{FA247A77-CE41-48A2-AB5A-5F14BBA5759A}" type="pres">
      <dgm:prSet presAssocID="{4862057E-0EF7-4C2E-95C3-A8BDEC0C68AA}" presName="parentText" presStyleLbl="node1" presStyleIdx="1" presStyleCnt="2" custScaleY="57832">
        <dgm:presLayoutVars>
          <dgm:chMax val="0"/>
          <dgm:bulletEnabled val="1"/>
        </dgm:presLayoutVars>
      </dgm:prSet>
      <dgm:spPr/>
    </dgm:pt>
  </dgm:ptLst>
  <dgm:cxnLst>
    <dgm:cxn modelId="{AD191D15-82D8-438C-B2C1-470BC87408F9}" srcId="{38CFE3EA-0F24-47FF-84AD-5C73694F0956}" destId="{4862057E-0EF7-4C2E-95C3-A8BDEC0C68AA}" srcOrd="1" destOrd="0" parTransId="{818BA094-63EA-4971-A3EC-8F30B5DCDE19}" sibTransId="{82468CFC-09AE-48DE-9203-75FDAED85345}"/>
    <dgm:cxn modelId="{A4F66920-AD83-43D5-8836-BDE2289C4490}" type="presOf" srcId="{6C826534-E6A9-4029-906D-784E08CE8E4D}" destId="{E673C13D-13D0-40FD-803C-F19380EE3DD1}" srcOrd="0" destOrd="0" presId="urn:microsoft.com/office/officeart/2005/8/layout/vList2"/>
    <dgm:cxn modelId="{245F7A35-C679-4BCF-BDCE-6FD47F8EF18A}" type="presOf" srcId="{4862057E-0EF7-4C2E-95C3-A8BDEC0C68AA}" destId="{FA247A77-CE41-48A2-AB5A-5F14BBA5759A}" srcOrd="0" destOrd="0" presId="urn:microsoft.com/office/officeart/2005/8/layout/vList2"/>
    <dgm:cxn modelId="{FFB45055-69BC-4C15-8F9D-5E2E8EA4B9AB}" srcId="{38CFE3EA-0F24-47FF-84AD-5C73694F0956}" destId="{6C826534-E6A9-4029-906D-784E08CE8E4D}" srcOrd="0" destOrd="0" parTransId="{E4C166FC-71AE-4C68-A726-C32A3D59EBDC}" sibTransId="{9800EB8D-5726-4325-A846-941FA526C49C}"/>
    <dgm:cxn modelId="{A369949D-16FA-42D8-BD8F-112BFC34AF9C}" type="presOf" srcId="{38CFE3EA-0F24-47FF-84AD-5C73694F0956}" destId="{8288EB97-36E3-461F-BA6F-05C009FB1EB3}" srcOrd="0" destOrd="0" presId="urn:microsoft.com/office/officeart/2005/8/layout/vList2"/>
    <dgm:cxn modelId="{292A2C5A-D795-4D7A-BB63-E91B2AB01159}" type="presParOf" srcId="{8288EB97-36E3-461F-BA6F-05C009FB1EB3}" destId="{E673C13D-13D0-40FD-803C-F19380EE3DD1}" srcOrd="0" destOrd="0" presId="urn:microsoft.com/office/officeart/2005/8/layout/vList2"/>
    <dgm:cxn modelId="{7AE7C0B2-40BA-40F5-B805-F22738B87030}" type="presParOf" srcId="{8288EB97-36E3-461F-BA6F-05C009FB1EB3}" destId="{A839E226-4156-4402-9D14-7D15056343F4}" srcOrd="1" destOrd="0" presId="urn:microsoft.com/office/officeart/2005/8/layout/vList2"/>
    <dgm:cxn modelId="{52212F7F-11B3-4B67-9C50-D3F5C863D97B}" type="presParOf" srcId="{8288EB97-36E3-461F-BA6F-05C009FB1EB3}" destId="{FA247A77-CE41-48A2-AB5A-5F14BBA5759A}"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298E9-B7D0-4362-9EB9-AC77F24B754D}">
      <dsp:nvSpPr>
        <dsp:cNvPr id="0" name=""/>
        <dsp:cNvSpPr/>
      </dsp:nvSpPr>
      <dsp:spPr>
        <a:xfrm>
          <a:off x="0" y="582639"/>
          <a:ext cx="10058399" cy="121680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 sz="2400" kern="1200" dirty="0"/>
            <a:t>Digital Rights (2014): Storage a priori, generalized and indefinite of metadata is unauthorized interference; must be framed with measures to ensure that they are limited to what is absolutely necessary</a:t>
          </a:r>
          <a:endParaRPr lang="en-US" sz="2400" kern="1200" dirty="0"/>
        </a:p>
      </dsp:txBody>
      <dsp:txXfrm>
        <a:off x="59399" y="642038"/>
        <a:ext cx="9939601" cy="1098002"/>
      </dsp:txXfrm>
    </dsp:sp>
    <dsp:sp modelId="{CE4F142D-796F-4052-8795-E54D5D112E25}">
      <dsp:nvSpPr>
        <dsp:cNvPr id="0" name=""/>
        <dsp:cNvSpPr/>
      </dsp:nvSpPr>
      <dsp:spPr>
        <a:xfrm>
          <a:off x="0" y="1986640"/>
          <a:ext cx="10058399" cy="121680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 sz="2400" kern="1200"/>
            <a:t>Tele 2 (2016): targeted storage; strict access conditions; strict access does not justify general storage</a:t>
          </a:r>
          <a:endParaRPr lang="en-US" sz="2400" kern="1200"/>
        </a:p>
      </dsp:txBody>
      <dsp:txXfrm>
        <a:off x="59399" y="2046039"/>
        <a:ext cx="9939601" cy="10980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73C13D-13D0-40FD-803C-F19380EE3DD1}">
      <dsp:nvSpPr>
        <dsp:cNvPr id="0" name=""/>
        <dsp:cNvSpPr/>
      </dsp:nvSpPr>
      <dsp:spPr>
        <a:xfrm>
          <a:off x="0" y="395317"/>
          <a:ext cx="10058399" cy="19893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kern="1200"/>
            <a:t>“However, it should be noted that the preliminary draft law </a:t>
          </a:r>
          <a:r>
            <a:rPr lang="en" sz="2000" u="sng" kern="1200"/>
            <a:t>does not really entail the change of perspective </a:t>
          </a:r>
          <a:r>
            <a:rPr lang="en" sz="2000" kern="1200"/>
            <a:t>as required by the jurisprudence of the CJEU and the Constitutional Court. In its opinion, the Authority notes that the preliminary draft law intends to impose new measures for the retention of traffic and location data, which could lead to the de </a:t>
          </a:r>
          <a:r>
            <a:rPr lang="en" sz="2000" u="sng" kern="1200"/>
            <a:t>facto reintroduction </a:t>
          </a:r>
          <a:r>
            <a:rPr lang="en" sz="2000" kern="1200"/>
            <a:t>of generalized and indiscriminate data retention obligations, while at the same time increasing the possibilities for access until such data is further expanded.”</a:t>
          </a:r>
          <a:endParaRPr lang="en-US" sz="2000" kern="1200"/>
        </a:p>
      </dsp:txBody>
      <dsp:txXfrm>
        <a:off x="97112" y="492429"/>
        <a:ext cx="9864175" cy="1795116"/>
      </dsp:txXfrm>
    </dsp:sp>
    <dsp:sp modelId="{FA247A77-CE41-48A2-AB5A-5F14BBA5759A}">
      <dsp:nvSpPr>
        <dsp:cNvPr id="0" name=""/>
        <dsp:cNvSpPr/>
      </dsp:nvSpPr>
      <dsp:spPr>
        <a:xfrm>
          <a:off x="0" y="2571857"/>
          <a:ext cx="10058399" cy="1055549"/>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kern="1200"/>
            <a:t>Preliminary draft entails significant risks to fundamental rights in terms of legality, necessity and proportionality</a:t>
          </a:r>
          <a:endParaRPr lang="en-US" sz="2000" kern="1200"/>
        </a:p>
      </dsp:txBody>
      <dsp:txXfrm>
        <a:off x="51528" y="2623385"/>
        <a:ext cx="9955343" cy="95249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BDB62-5144-4697-903D-4538A3FD976A}">
      <dsp:nvSpPr>
        <dsp:cNvPr id="0" name=""/>
        <dsp:cNvSpPr/>
      </dsp:nvSpPr>
      <dsp:spPr>
        <a:xfrm>
          <a:off x="0" y="229362"/>
          <a:ext cx="10058399" cy="17503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 sz="2200" kern="1200"/>
            <a:t>“The Authority invites the legislator to take the time to reflect and thoroughly analyze how, in accordance with European jurisprudence, the fundamental right to security and the right to an effective remedy in the event of criminal offenses affecting such security, on the one hand, and the fundamental right to respect for private life and the protection of personal data, on the other hand, can be reconciled.”</a:t>
          </a:r>
          <a:endParaRPr lang="en-US" sz="2200" kern="1200"/>
        </a:p>
      </dsp:txBody>
      <dsp:txXfrm>
        <a:off x="85444" y="314806"/>
        <a:ext cx="9887511" cy="1579432"/>
      </dsp:txXfrm>
    </dsp:sp>
    <dsp:sp modelId="{3D99EF53-7EB7-4A87-9E4B-9008C7CDAA4E}">
      <dsp:nvSpPr>
        <dsp:cNvPr id="0" name=""/>
        <dsp:cNvSpPr/>
      </dsp:nvSpPr>
      <dsp:spPr>
        <a:xfrm>
          <a:off x="0" y="2043042"/>
          <a:ext cx="10058399" cy="17503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 sz="2200" kern="1200"/>
            <a:t>“It is therefore crucial to ensure that the draft law does not reintroduce a de jure or de facto generalized obligation to retain the traffic or location data of all or too many of the users of electronic communications in Belgium. ”</a:t>
          </a:r>
          <a:endParaRPr lang="en-US" sz="2200" kern="1200"/>
        </a:p>
      </dsp:txBody>
      <dsp:txXfrm>
        <a:off x="85444" y="2128486"/>
        <a:ext cx="9887511" cy="15794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DE8134-82CC-4A42-9A9A-CD7DD26D4808}">
      <dsp:nvSpPr>
        <dsp:cNvPr id="0" name=""/>
        <dsp:cNvSpPr/>
      </dsp:nvSpPr>
      <dsp:spPr>
        <a:xfrm>
          <a:off x="0" y="3418"/>
          <a:ext cx="10058399" cy="748828"/>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4FCE00-624B-422B-90AD-DD4883FD15C3}">
      <dsp:nvSpPr>
        <dsp:cNvPr id="0" name=""/>
        <dsp:cNvSpPr/>
      </dsp:nvSpPr>
      <dsp:spPr>
        <a:xfrm>
          <a:off x="226520" y="171904"/>
          <a:ext cx="412258" cy="4118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3121F2-1E2C-43D5-BDA0-4ADF66EE57A3}">
      <dsp:nvSpPr>
        <dsp:cNvPr id="0" name=""/>
        <dsp:cNvSpPr/>
      </dsp:nvSpPr>
      <dsp:spPr>
        <a:xfrm>
          <a:off x="865299" y="3418"/>
          <a:ext cx="9166891" cy="795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04" tIns="84204" rIns="84204" bIns="84204" numCol="1" spcCol="1270" anchor="ctr" anchorCtr="0">
          <a:noAutofit/>
        </a:bodyPr>
        <a:lstStyle/>
        <a:p>
          <a:pPr marL="0" lvl="0" indent="0" algn="l" defTabSz="755650">
            <a:lnSpc>
              <a:spcPct val="90000"/>
            </a:lnSpc>
            <a:spcBef>
              <a:spcPct val="0"/>
            </a:spcBef>
            <a:spcAft>
              <a:spcPct val="35000"/>
            </a:spcAft>
            <a:buNone/>
          </a:pPr>
          <a:r>
            <a:rPr lang="en" sz="1700" b="0" kern="1200"/>
            <a:t>Quadrature: Belgium, France, United Kingdom; preliminary questions</a:t>
          </a:r>
          <a:endParaRPr lang="en-US" sz="1700" b="0" kern="1200"/>
        </a:p>
      </dsp:txBody>
      <dsp:txXfrm>
        <a:off x="865299" y="3418"/>
        <a:ext cx="9166891" cy="795630"/>
      </dsp:txXfrm>
    </dsp:sp>
    <dsp:sp modelId="{3E41B088-014D-4294-AD91-DBB581E15E45}">
      <dsp:nvSpPr>
        <dsp:cNvPr id="0" name=""/>
        <dsp:cNvSpPr/>
      </dsp:nvSpPr>
      <dsp:spPr>
        <a:xfrm>
          <a:off x="0" y="997956"/>
          <a:ext cx="10058399" cy="748828"/>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0F4576-74F6-4E16-B0BF-AF930AA02E8A}">
      <dsp:nvSpPr>
        <dsp:cNvPr id="0" name=""/>
        <dsp:cNvSpPr/>
      </dsp:nvSpPr>
      <dsp:spPr>
        <a:xfrm>
          <a:off x="226520" y="1166442"/>
          <a:ext cx="412258" cy="4118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02978D1-C1EF-4B96-A1E4-68E67CA480A9}">
      <dsp:nvSpPr>
        <dsp:cNvPr id="0" name=""/>
        <dsp:cNvSpPr/>
      </dsp:nvSpPr>
      <dsp:spPr>
        <a:xfrm>
          <a:off x="865299" y="997956"/>
          <a:ext cx="9166891" cy="795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04" tIns="84204" rIns="84204" bIns="84204" numCol="1" spcCol="1270" anchor="ctr" anchorCtr="0">
          <a:noAutofit/>
        </a:bodyPr>
        <a:lstStyle/>
        <a:p>
          <a:pPr marL="0" lvl="0" indent="0" algn="l" defTabSz="711200">
            <a:lnSpc>
              <a:spcPct val="90000"/>
            </a:lnSpc>
            <a:spcBef>
              <a:spcPct val="0"/>
            </a:spcBef>
            <a:spcAft>
              <a:spcPct val="35000"/>
            </a:spcAft>
            <a:buNone/>
          </a:pPr>
          <a:r>
            <a:rPr lang="en" sz="1600" b="0" kern="1200" dirty="0"/>
            <a:t>Retention of metadata is in itself a deviation from the confidentiality of communications as defined in Article 15.1 of Directive 2002/58/EC (privacy and electronic communications).</a:t>
          </a:r>
        </a:p>
        <a:p>
          <a:pPr marL="0" lvl="0" indent="0" algn="l" defTabSz="711200">
            <a:lnSpc>
              <a:spcPct val="90000"/>
            </a:lnSpc>
            <a:spcBef>
              <a:spcPct val="0"/>
            </a:spcBef>
            <a:spcAft>
              <a:spcPct val="35000"/>
            </a:spcAft>
            <a:buNone/>
          </a:pPr>
          <a:endParaRPr lang="en-US" sz="1400" b="0" kern="1200" dirty="0"/>
        </a:p>
      </dsp:txBody>
      <dsp:txXfrm>
        <a:off x="865299" y="997956"/>
        <a:ext cx="9166891" cy="795630"/>
      </dsp:txXfrm>
    </dsp:sp>
    <dsp:sp modelId="{09188B07-EF74-473A-94CF-90BD57DAF17F}">
      <dsp:nvSpPr>
        <dsp:cNvPr id="0" name=""/>
        <dsp:cNvSpPr/>
      </dsp:nvSpPr>
      <dsp:spPr>
        <a:xfrm>
          <a:off x="0" y="1992493"/>
          <a:ext cx="10058399" cy="748828"/>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A9CC4C-CE3A-4916-99A5-2567D9A222C5}">
      <dsp:nvSpPr>
        <dsp:cNvPr id="0" name=""/>
        <dsp:cNvSpPr/>
      </dsp:nvSpPr>
      <dsp:spPr>
        <a:xfrm>
          <a:off x="226520" y="2160980"/>
          <a:ext cx="412258" cy="4118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A8BA06E-B5A9-4956-BADF-13EE353081D9}">
      <dsp:nvSpPr>
        <dsp:cNvPr id="0" name=""/>
        <dsp:cNvSpPr/>
      </dsp:nvSpPr>
      <dsp:spPr>
        <a:xfrm>
          <a:off x="865299" y="1992493"/>
          <a:ext cx="9166891" cy="795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04" tIns="84204" rIns="84204" bIns="84204" numCol="1" spcCol="1270" anchor="ctr" anchorCtr="0">
          <a:noAutofit/>
        </a:bodyPr>
        <a:lstStyle/>
        <a:p>
          <a:pPr marL="0" lvl="0" indent="0" algn="l" defTabSz="755650">
            <a:lnSpc>
              <a:spcPct val="90000"/>
            </a:lnSpc>
            <a:spcBef>
              <a:spcPct val="0"/>
            </a:spcBef>
            <a:spcAft>
              <a:spcPct val="35000"/>
            </a:spcAft>
            <a:buNone/>
          </a:pPr>
          <a:r>
            <a:rPr lang="en" sz="1700" b="0" kern="1200" dirty="0"/>
            <a:t>Emphasizes the large amount of metadata that can be stored and the sensitive nature of the information that this data can reveal.</a:t>
          </a:r>
          <a:endParaRPr lang="en-US" sz="1700" b="0" kern="1200" dirty="0"/>
        </a:p>
      </dsp:txBody>
      <dsp:txXfrm>
        <a:off x="865299" y="1992493"/>
        <a:ext cx="9166891" cy="795630"/>
      </dsp:txXfrm>
    </dsp:sp>
    <dsp:sp modelId="{A77FEE64-2546-4338-96BD-C1F551131452}">
      <dsp:nvSpPr>
        <dsp:cNvPr id="0" name=""/>
        <dsp:cNvSpPr/>
      </dsp:nvSpPr>
      <dsp:spPr>
        <a:xfrm>
          <a:off x="0" y="2987031"/>
          <a:ext cx="10058399" cy="748828"/>
        </a:xfrm>
        <a:prstGeom prst="roundRect">
          <a:avLst>
            <a:gd name="adj" fmla="val 1000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A04837-7000-4507-8CB8-1AB83050AD98}">
      <dsp:nvSpPr>
        <dsp:cNvPr id="0" name=""/>
        <dsp:cNvSpPr/>
      </dsp:nvSpPr>
      <dsp:spPr>
        <a:xfrm>
          <a:off x="226520" y="3155517"/>
          <a:ext cx="412258" cy="4118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D2C65D1-177C-45D3-894C-03FB18138C31}">
      <dsp:nvSpPr>
        <dsp:cNvPr id="0" name=""/>
        <dsp:cNvSpPr/>
      </dsp:nvSpPr>
      <dsp:spPr>
        <a:xfrm>
          <a:off x="865299" y="2987031"/>
          <a:ext cx="9166891" cy="795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04" tIns="84204" rIns="84204" bIns="84204" numCol="1" spcCol="1270" anchor="ctr" anchorCtr="0">
          <a:noAutofit/>
        </a:bodyPr>
        <a:lstStyle/>
        <a:p>
          <a:pPr marL="0" lvl="0" indent="0" algn="l" defTabSz="755650">
            <a:lnSpc>
              <a:spcPct val="90000"/>
            </a:lnSpc>
            <a:spcBef>
              <a:spcPct val="0"/>
            </a:spcBef>
            <a:spcAft>
              <a:spcPct val="35000"/>
            </a:spcAft>
            <a:buNone/>
          </a:pPr>
          <a:r>
            <a:rPr lang="en" sz="1700" b="0" kern="1200" dirty="0"/>
            <a:t>Consequently: Directive 2002/58 (art. 15.1) and EU Charter of Fundamental Rights (art. 7 and 8) oppose </a:t>
          </a:r>
          <a:r>
            <a:rPr lang="en" sz="1700" b="0" u="sng" kern="1200" dirty="0"/>
            <a:t>general and undifferentiated retention </a:t>
          </a:r>
          <a:r>
            <a:rPr lang="en" sz="1700" b="0" kern="1200" dirty="0"/>
            <a:t>, on a preventive basis, of traffic and location data.</a:t>
          </a:r>
          <a:endParaRPr lang="en-US" sz="1700" b="0" kern="1200" dirty="0"/>
        </a:p>
      </dsp:txBody>
      <dsp:txXfrm>
        <a:off x="865299" y="2987031"/>
        <a:ext cx="9166891" cy="7956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E479D-7AF4-4940-8AA6-67B340A3A1CF}">
      <dsp:nvSpPr>
        <dsp:cNvPr id="0" name=""/>
        <dsp:cNvSpPr/>
      </dsp:nvSpPr>
      <dsp:spPr>
        <a:xfrm>
          <a:off x="0" y="80371"/>
          <a:ext cx="10058399" cy="667272"/>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b="0" kern="1200"/>
            <a:t>Consequently: do not oppose the following measures.</a:t>
          </a:r>
        </a:p>
        <a:p>
          <a:pPr marL="0" lvl="0" indent="0" algn="l" defTabSz="889000">
            <a:lnSpc>
              <a:spcPct val="90000"/>
            </a:lnSpc>
            <a:spcBef>
              <a:spcPct val="0"/>
            </a:spcBef>
            <a:spcAft>
              <a:spcPct val="35000"/>
            </a:spcAft>
            <a:buNone/>
          </a:pPr>
          <a:r>
            <a:rPr lang="en" sz="2000" b="0" kern="1200"/>
            <a:t>5 exceptions:</a:t>
          </a:r>
          <a:endParaRPr lang="en-US" sz="2400" kern="1200"/>
        </a:p>
      </dsp:txBody>
      <dsp:txXfrm>
        <a:off x="32574" y="112945"/>
        <a:ext cx="9993251" cy="602124"/>
      </dsp:txXfrm>
    </dsp:sp>
    <dsp:sp modelId="{479F65DE-2DD8-44D8-91BF-D9B1F9B2516E}">
      <dsp:nvSpPr>
        <dsp:cNvPr id="0" name=""/>
        <dsp:cNvSpPr/>
      </dsp:nvSpPr>
      <dsp:spPr>
        <a:xfrm>
          <a:off x="0" y="931964"/>
          <a:ext cx="10058399" cy="1308628"/>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b="0" kern="1200" dirty="0"/>
            <a:t>General and undifferentiated detention in case of </a:t>
          </a:r>
          <a:r>
            <a:rPr lang="en" sz="2000" b="0" u="sng" kern="1200" dirty="0"/>
            <a:t>serious, real and actual or unforeseeable threat </a:t>
          </a:r>
          <a:r>
            <a:rPr lang="en" sz="2000" b="0" kern="1200" dirty="0"/>
            <a:t>to national security; decision with effective scrutiny either by court or independent administrative body; only for time strictly necessary, renewable if threat persists</a:t>
          </a:r>
          <a:endParaRPr lang="en-US" sz="2000" kern="1200" dirty="0"/>
        </a:p>
      </dsp:txBody>
      <dsp:txXfrm>
        <a:off x="63882" y="995846"/>
        <a:ext cx="9930635" cy="1180864"/>
      </dsp:txXfrm>
    </dsp:sp>
    <dsp:sp modelId="{CFC267CF-0F18-44E6-BFF3-E2A99D5D6C82}">
      <dsp:nvSpPr>
        <dsp:cNvPr id="0" name=""/>
        <dsp:cNvSpPr/>
      </dsp:nvSpPr>
      <dsp:spPr>
        <a:xfrm>
          <a:off x="0" y="2424912"/>
          <a:ext cx="10058399" cy="139148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kern="1200"/>
            <a:t>Targeted retention based on objective and non-discriminatory elements limited </a:t>
          </a:r>
          <a:r>
            <a:rPr lang="en" sz="2000" u="sng" kern="1200"/>
            <a:t>by </a:t>
          </a:r>
          <a:r>
            <a:rPr lang="en" sz="2000" b="0" u="sng" kern="1200"/>
            <a:t>categories of </a:t>
          </a:r>
          <a:r>
            <a:rPr lang="en" sz="2000" u="sng" kern="1200"/>
            <a:t>persons or by means of geographical criterion; </a:t>
          </a:r>
          <a:r>
            <a:rPr lang="en" sz="2000" kern="1200"/>
            <a:t>period limited to strictly necessary, renewable; with a view to protecting national security, combating serious crime, preventing serious threats to public safety</a:t>
          </a:r>
          <a:endParaRPr lang="en-US" sz="2000" kern="1200"/>
        </a:p>
      </dsp:txBody>
      <dsp:txXfrm>
        <a:off x="67927" y="2492839"/>
        <a:ext cx="9922545" cy="12556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E479D-7AF4-4940-8AA6-67B340A3A1CF}">
      <dsp:nvSpPr>
        <dsp:cNvPr id="0" name=""/>
        <dsp:cNvSpPr/>
      </dsp:nvSpPr>
      <dsp:spPr>
        <a:xfrm>
          <a:off x="0" y="4479"/>
          <a:ext cx="10058399" cy="11419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kern="1200"/>
            <a:t>Generic and undifferentiated retention of </a:t>
          </a:r>
          <a:r>
            <a:rPr lang="en" sz="2000" u="sng" kern="1200"/>
            <a:t>IP addresses </a:t>
          </a:r>
          <a:r>
            <a:rPr lang="en" sz="2000" kern="1200"/>
            <a:t>to protect national security, fight serious crime and prevent serious threats to public safety</a:t>
          </a:r>
          <a:endParaRPr lang="en-US" sz="2000" kern="1200"/>
        </a:p>
      </dsp:txBody>
      <dsp:txXfrm>
        <a:off x="55744" y="60223"/>
        <a:ext cx="9946911" cy="1030432"/>
      </dsp:txXfrm>
    </dsp:sp>
    <dsp:sp modelId="{479F65DE-2DD8-44D8-91BF-D9B1F9B2516E}">
      <dsp:nvSpPr>
        <dsp:cNvPr id="0" name=""/>
        <dsp:cNvSpPr/>
      </dsp:nvSpPr>
      <dsp:spPr>
        <a:xfrm>
          <a:off x="0" y="1322080"/>
          <a:ext cx="10058399" cy="11419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kern="1200"/>
            <a:t>General and undifferentiated retention of data related to the </a:t>
          </a:r>
          <a:r>
            <a:rPr lang="en" sz="2000" u="sng" kern="1200"/>
            <a:t>civil identity </a:t>
          </a:r>
          <a:r>
            <a:rPr lang="en" sz="2000" kern="1200"/>
            <a:t>of users of electronic communications for the protection of …</a:t>
          </a:r>
          <a:endParaRPr lang="en-US" sz="2000" kern="1200"/>
        </a:p>
      </dsp:txBody>
      <dsp:txXfrm>
        <a:off x="55744" y="1377824"/>
        <a:ext cx="9946911" cy="1030432"/>
      </dsp:txXfrm>
    </dsp:sp>
    <dsp:sp modelId="{CFC267CF-0F18-44E6-BFF3-E2A99D5D6C82}">
      <dsp:nvSpPr>
        <dsp:cNvPr id="0" name=""/>
        <dsp:cNvSpPr/>
      </dsp:nvSpPr>
      <dsp:spPr>
        <a:xfrm>
          <a:off x="0" y="2639680"/>
          <a:ext cx="10058399" cy="11419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u="sng" kern="1200"/>
            <a:t>Order </a:t>
          </a:r>
          <a:r>
            <a:rPr lang="en" sz="2000" kern="1200"/>
            <a:t>to providers by decision of the competent authority subject to effective judicial review to proceed to the </a:t>
          </a:r>
          <a:r>
            <a:rPr lang="en" sz="2000" u="sng" kern="1200"/>
            <a:t>rapid retention of data </a:t>
          </a:r>
          <a:r>
            <a:rPr lang="en" sz="2000" kern="1200"/>
            <a:t>held by providers for a specified period of time</a:t>
          </a:r>
          <a:endParaRPr lang="en-US" sz="2000" kern="1200"/>
        </a:p>
      </dsp:txBody>
      <dsp:txXfrm>
        <a:off x="55744" y="2695424"/>
        <a:ext cx="9946911" cy="10304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F65DE-2DD8-44D8-91BF-D9B1F9B2516E}">
      <dsp:nvSpPr>
        <dsp:cNvPr id="0" name=""/>
        <dsp:cNvSpPr/>
      </dsp:nvSpPr>
      <dsp:spPr>
        <a:xfrm>
          <a:off x="0" y="399249"/>
          <a:ext cx="10058399" cy="1284417"/>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b="0" kern="1200">
              <a:solidFill>
                <a:schemeClr val="bg1"/>
              </a:solidFill>
            </a:rPr>
            <a:t>Five exceptions: but </a:t>
          </a:r>
          <a:r>
            <a:rPr lang="en" sz="2000" b="0" u="sng" kern="1200">
              <a:solidFill>
                <a:schemeClr val="bg1"/>
              </a:solidFill>
            </a:rPr>
            <a:t>guarantees </a:t>
          </a:r>
          <a:r>
            <a:rPr lang="en" sz="2000" b="0" kern="1200">
              <a:solidFill>
                <a:schemeClr val="bg1"/>
              </a:solidFill>
            </a:rPr>
            <a:t>for storage</a:t>
          </a:r>
          <a:endParaRPr lang="en-US" sz="2000" b="0" kern="1200">
            <a:solidFill>
              <a:schemeClr val="bg1"/>
            </a:solidFill>
          </a:endParaRPr>
        </a:p>
      </dsp:txBody>
      <dsp:txXfrm>
        <a:off x="62700" y="461949"/>
        <a:ext cx="9932999" cy="1159017"/>
      </dsp:txXfrm>
    </dsp:sp>
    <dsp:sp modelId="{CFC267CF-0F18-44E6-BFF3-E2A99D5D6C82}">
      <dsp:nvSpPr>
        <dsp:cNvPr id="0" name=""/>
        <dsp:cNvSpPr/>
      </dsp:nvSpPr>
      <dsp:spPr>
        <a:xfrm>
          <a:off x="0" y="1870867"/>
          <a:ext cx="10058399" cy="1515962"/>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kern="1200"/>
            <a:t>Clear and precise rules that ensure that data retention is subject to compliance with material and procedural conditions that effectively safeguard against risks of misuse</a:t>
          </a:r>
          <a:endParaRPr lang="en-US" sz="2000" kern="1200"/>
        </a:p>
      </dsp:txBody>
      <dsp:txXfrm>
        <a:off x="74003" y="1944870"/>
        <a:ext cx="9910393" cy="13679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F65DE-2DD8-44D8-91BF-D9B1F9B2516E}">
      <dsp:nvSpPr>
        <dsp:cNvPr id="0" name=""/>
        <dsp:cNvSpPr/>
      </dsp:nvSpPr>
      <dsp:spPr>
        <a:xfrm>
          <a:off x="0" y="634548"/>
          <a:ext cx="10058399" cy="455923"/>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 sz="1800" b="1" kern="1200"/>
            <a:t>(1 </a:t>
          </a:r>
          <a:r>
            <a:rPr lang="en" sz="2000" b="1" kern="1200"/>
            <a:t>) </a:t>
          </a:r>
          <a:r>
            <a:rPr lang="en" sz="2000" b="0" u="sng" kern="1200"/>
            <a:t>automatic real team analysis and collection of </a:t>
          </a:r>
          <a:r>
            <a:rPr lang="en" sz="2000" b="0" kern="1200"/>
            <a:t>traffic and location data</a:t>
          </a:r>
          <a:endParaRPr lang="en-US" sz="2400" b="0" kern="1200"/>
        </a:p>
      </dsp:txBody>
      <dsp:txXfrm>
        <a:off x="22256" y="656804"/>
        <a:ext cx="10013887" cy="411411"/>
      </dsp:txXfrm>
    </dsp:sp>
    <dsp:sp modelId="{0A6B2A54-F5DD-4D7A-AC84-8082542F1AF4}">
      <dsp:nvSpPr>
        <dsp:cNvPr id="0" name=""/>
        <dsp:cNvSpPr/>
      </dsp:nvSpPr>
      <dsp:spPr>
        <a:xfrm>
          <a:off x="0" y="1095633"/>
          <a:ext cx="10058399" cy="822485"/>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 sz="1600" b="1" kern="1200"/>
            <a:t>  </a:t>
          </a:r>
          <a:r>
            <a:rPr lang="en" sz="2000" b="1" kern="1200"/>
            <a:t>(2) </a:t>
          </a:r>
          <a:r>
            <a:rPr lang="en" sz="2000" b="0" kern="1200"/>
            <a:t>real-time collection of technical data regarding localization of terminal equipment used, in the following cases:</a:t>
          </a:r>
        </a:p>
      </dsp:txBody>
      <dsp:txXfrm>
        <a:off x="40150" y="1135783"/>
        <a:ext cx="9978099" cy="742185"/>
      </dsp:txXfrm>
    </dsp:sp>
    <dsp:sp modelId="{F9A157E7-BECC-4103-AFF5-0CF257813E4E}">
      <dsp:nvSpPr>
        <dsp:cNvPr id="0" name=""/>
        <dsp:cNvSpPr/>
      </dsp:nvSpPr>
      <dsp:spPr>
        <a:xfrm>
          <a:off x="0" y="2102438"/>
          <a:ext cx="10058399" cy="1497336"/>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kern="1200"/>
            <a:t>- </a:t>
          </a:r>
          <a:r>
            <a:rPr lang="en" sz="2000" u="sng" kern="1200"/>
            <a:t>automated analysis </a:t>
          </a:r>
          <a:r>
            <a:rPr lang="en" sz="2000" kern="1200"/>
            <a:t>of situations of serious, real and current or unforeseeable threat to national security; control court or independent administrative body</a:t>
          </a:r>
        </a:p>
        <a:p>
          <a:pPr marL="0" lvl="0" indent="0" algn="l" defTabSz="889000">
            <a:lnSpc>
              <a:spcPct val="90000"/>
            </a:lnSpc>
            <a:spcBef>
              <a:spcPct val="0"/>
            </a:spcBef>
            <a:spcAft>
              <a:spcPct val="35000"/>
            </a:spcAft>
            <a:buNone/>
          </a:pPr>
          <a:r>
            <a:rPr lang="en" sz="2000" kern="1200"/>
            <a:t>- </a:t>
          </a:r>
          <a:r>
            <a:rPr lang="en" sz="2000" u="sng" kern="1200"/>
            <a:t>in real-time collection </a:t>
          </a:r>
          <a:r>
            <a:rPr lang="en" sz="2000" kern="1200"/>
            <a:t>: limited to persons with valid reason to assume involved in terrorist activities; prior review court or independent administrative entity</a:t>
          </a:r>
          <a:endParaRPr lang="en-US" sz="2400" b="0" kern="1200"/>
        </a:p>
      </dsp:txBody>
      <dsp:txXfrm>
        <a:off x="73094" y="2175532"/>
        <a:ext cx="9912211" cy="13511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78BD91-F140-45E1-888A-00765A4C5468}">
      <dsp:nvSpPr>
        <dsp:cNvPr id="0" name=""/>
        <dsp:cNvSpPr/>
      </dsp:nvSpPr>
      <dsp:spPr>
        <a:xfrm>
          <a:off x="0" y="225933"/>
          <a:ext cx="10058399" cy="442793"/>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 sz="1800" kern="1200"/>
            <a:t>Follows ECJ judgment</a:t>
          </a:r>
          <a:endParaRPr lang="en-US" sz="1800" kern="1200"/>
        </a:p>
      </dsp:txBody>
      <dsp:txXfrm>
        <a:off x="21615" y="247548"/>
        <a:ext cx="10015169" cy="399563"/>
      </dsp:txXfrm>
    </dsp:sp>
    <dsp:sp modelId="{D363BE1A-E9FF-4B9A-8E5F-9F0DC2E8943F}">
      <dsp:nvSpPr>
        <dsp:cNvPr id="0" name=""/>
        <dsp:cNvSpPr/>
      </dsp:nvSpPr>
      <dsp:spPr>
        <a:xfrm>
          <a:off x="0" y="725522"/>
          <a:ext cx="10058399" cy="482996"/>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 sz="1800" kern="1200"/>
            <a:t>Annuls the law of May 29, 2016</a:t>
          </a:r>
          <a:endParaRPr lang="en-US" sz="1800" kern="1200"/>
        </a:p>
      </dsp:txBody>
      <dsp:txXfrm>
        <a:off x="23578" y="749100"/>
        <a:ext cx="10011243" cy="4358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3307D1-B5C7-45A9-BD8F-4CDD6324637B}">
      <dsp:nvSpPr>
        <dsp:cNvPr id="0" name=""/>
        <dsp:cNvSpPr/>
      </dsp:nvSpPr>
      <dsp:spPr>
        <a:xfrm>
          <a:off x="0" y="3192"/>
          <a:ext cx="10058399" cy="196208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dirty="0"/>
            <a:t>A fox is not caught twice in the same snare?</a:t>
          </a:r>
          <a:endParaRPr lang="nl-BE" sz="3200" b="1" kern="1200" dirty="0"/>
        </a:p>
      </dsp:txBody>
      <dsp:txXfrm>
        <a:off x="95781" y="98973"/>
        <a:ext cx="9866837" cy="1770527"/>
      </dsp:txXfrm>
    </dsp:sp>
    <dsp:sp modelId="{7FDF904B-B7C3-44E9-B12D-B0AE3B742E79}">
      <dsp:nvSpPr>
        <dsp:cNvPr id="0" name=""/>
        <dsp:cNvSpPr/>
      </dsp:nvSpPr>
      <dsp:spPr>
        <a:xfrm>
          <a:off x="0" y="2057442"/>
          <a:ext cx="10058399" cy="196208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 sz="3200" b="1" kern="1200" dirty="0">
              <a:solidFill>
                <a:schemeClr val="tx1"/>
              </a:solidFill>
            </a:rPr>
            <a:t>After first annulment, second law with similar content</a:t>
          </a:r>
        </a:p>
        <a:p>
          <a:pPr marL="0" lvl="0" indent="0" algn="l" defTabSz="1422400">
            <a:lnSpc>
              <a:spcPct val="90000"/>
            </a:lnSpc>
            <a:spcBef>
              <a:spcPct val="0"/>
            </a:spcBef>
            <a:spcAft>
              <a:spcPct val="35000"/>
            </a:spcAft>
            <a:buNone/>
          </a:pPr>
          <a:r>
            <a:rPr lang="en" sz="3200" b="1" kern="1200" dirty="0">
              <a:solidFill>
                <a:schemeClr val="tx1"/>
              </a:solidFill>
            </a:rPr>
            <a:t>Third law: ever more extensive</a:t>
          </a:r>
        </a:p>
        <a:p>
          <a:pPr marL="0" lvl="0" indent="0" algn="l" defTabSz="1422400">
            <a:lnSpc>
              <a:spcPct val="90000"/>
            </a:lnSpc>
            <a:spcBef>
              <a:spcPct val="0"/>
            </a:spcBef>
            <a:spcAft>
              <a:spcPct val="35000"/>
            </a:spcAft>
            <a:buNone/>
          </a:pPr>
          <a:endParaRPr lang="en-US" sz="3200" b="1" kern="1200" dirty="0">
            <a:solidFill>
              <a:schemeClr val="tx1"/>
            </a:solidFill>
          </a:endParaRPr>
        </a:p>
      </dsp:txBody>
      <dsp:txXfrm>
        <a:off x="95781" y="2153223"/>
        <a:ext cx="9866837" cy="177052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73C13D-13D0-40FD-803C-F19380EE3DD1}">
      <dsp:nvSpPr>
        <dsp:cNvPr id="0" name=""/>
        <dsp:cNvSpPr/>
      </dsp:nvSpPr>
      <dsp:spPr>
        <a:xfrm>
          <a:off x="0" y="395317"/>
          <a:ext cx="10058399" cy="198934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kern="1200"/>
            <a:t>- criteria for determining the geographical area (zone) in which data storage must take place are debatable: 3 criminal offenses (serious crime, article 90 ter SV) per 1000 inhabitants per year over an average of the three previous calendar years police zones that are part of a judicial district in which less than that has been established. 90ter is very spacious; based on ANG (no suitable database): a large part of the territory (or the entire territory) can be covered</a:t>
          </a:r>
          <a:endParaRPr lang="en-US" sz="2000" kern="1200"/>
        </a:p>
      </dsp:txBody>
      <dsp:txXfrm>
        <a:off x="97112" y="492429"/>
        <a:ext cx="9864175" cy="1795116"/>
      </dsp:txXfrm>
    </dsp:sp>
    <dsp:sp modelId="{FA247A77-CE41-48A2-AB5A-5F14BBA5759A}">
      <dsp:nvSpPr>
        <dsp:cNvPr id="0" name=""/>
        <dsp:cNvSpPr/>
      </dsp:nvSpPr>
      <dsp:spPr>
        <a:xfrm>
          <a:off x="0" y="2571857"/>
          <a:ext cx="10058399" cy="1055549"/>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 sz="2000" kern="1200"/>
            <a:t>- reservations about retention periods</a:t>
          </a:r>
          <a:endParaRPr lang="en-US" sz="2000" kern="1200"/>
        </a:p>
      </dsp:txBody>
      <dsp:txXfrm>
        <a:off x="51528" y="2623385"/>
        <a:ext cx="9955343" cy="9524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032DCEA-B46C-46FE-B61E-13694056F5EB}" type="datetimeFigureOut">
              <a:rPr lang="nl-NL" smtClean="0"/>
              <a:t>24-1-2023</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
              <a:t>Click to edit the model's text style</a:t>
            </a:r>
          </a:p>
          <a:p>
            <a:pPr lvl="1"/>
            <a:r>
              <a:rPr lang="en"/>
              <a:t>Second level</a:t>
            </a:r>
          </a:p>
          <a:p>
            <a:pPr lvl="2"/>
            <a:r>
              <a:rPr lang="en"/>
              <a:t>Third level</a:t>
            </a:r>
          </a:p>
          <a:p>
            <a:pPr lvl="3"/>
            <a:r>
              <a:rPr lang="en"/>
              <a:t>Fourth level</a:t>
            </a:r>
          </a:p>
          <a:p>
            <a:pPr lvl="4"/>
            <a:r>
              <a:rPr lang="en"/>
              <a:t>Fifth level</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A0DA6A8-20F6-4C46-B3AB-ABE43864D56B}" type="slidenum">
              <a:rPr lang="nl-NL" smtClean="0"/>
              <a:t>‹nr.›</a:t>
            </a:fld>
            <a:endParaRPr lang="nl-NL"/>
          </a:p>
        </p:txBody>
      </p:sp>
    </p:spTree>
    <p:extLst>
      <p:ext uri="{BB962C8B-B14F-4D97-AF65-F5344CB8AC3E}">
        <p14:creationId xmlns:p14="http://schemas.microsoft.com/office/powerpoint/2010/main" val="3917343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sz="1200"/>
              <a:t>Follows ECJ judgment</a:t>
            </a:r>
            <a:endParaRPr lang="en-US" sz="1200"/>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 sz="1200"/>
              <a:t>Annuls the law of May 29, 2016</a:t>
            </a: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 sz="1200" u="sng"/>
              <a:t>Recital B.18 </a:t>
            </a:r>
            <a:r>
              <a:rPr lang="en" sz="1200"/>
              <a:t>: </a:t>
            </a:r>
            <a:r>
              <a:rPr lang="en" sz="1200" b="0"/>
              <a:t>“The judgment of the Court of Justice of 6 October 2020 imposes a </a:t>
            </a:r>
            <a:r>
              <a:rPr lang="en" sz="1200" b="0" u="sng"/>
              <a:t>change of view </a:t>
            </a:r>
            <a:r>
              <a:rPr lang="en" sz="1200" b="0"/>
              <a:t>compared to the choice made by the legislator: the obligation to </a:t>
            </a:r>
            <a:r>
              <a:rPr lang="en" sz="1200" b="0" u="sng"/>
              <a:t>retain </a:t>
            </a:r>
            <a:r>
              <a:rPr lang="en" sz="1200" b="0"/>
              <a:t>data related to electronic communications should be the </a:t>
            </a:r>
            <a:r>
              <a:rPr lang="en" sz="1200" b="0" u="sng"/>
              <a:t>exception , and not the rule. </a:t>
            </a:r>
            <a:r>
              <a:rPr lang="en" sz="1200" b="0"/>
              <a:t>In addition, the scheme providing for such an obligation should be subject to clear and precise rules on the scope and application of the measure in question, imposing a minimum of requirements. That regulation must ensure that interference is limited to what is strictly necessary and must always meet objective criteria that establish a link between the data to be retained and the aim pursued.”</a:t>
            </a:r>
            <a:endParaRPr lang="en-US" sz="1200" b="0"/>
          </a:p>
          <a:p>
            <a:endParaRPr lang="en-BE"/>
          </a:p>
        </p:txBody>
      </p:sp>
      <p:sp>
        <p:nvSpPr>
          <p:cNvPr id="4" name="Slide Number Placeholder 3"/>
          <p:cNvSpPr>
            <a:spLocks noGrp="1"/>
          </p:cNvSpPr>
          <p:nvPr>
            <p:ph type="sldNum" sz="quarter" idx="5"/>
          </p:nvPr>
        </p:nvSpPr>
        <p:spPr/>
        <p:txBody>
          <a:bodyPr/>
          <a:lstStyle/>
          <a:p>
            <a:fld id="{AA5F12DB-3336-45F8-A5A2-2A60276CF3BC}" type="slidenum">
              <a:rPr lang="en-BE" smtClean="0"/>
              <a:t>11</a:t>
            </a:fld>
            <a:endParaRPr lang="en-BE"/>
          </a:p>
        </p:txBody>
      </p:sp>
    </p:spTree>
    <p:extLst>
      <p:ext uri="{BB962C8B-B14F-4D97-AF65-F5344CB8AC3E}">
        <p14:creationId xmlns:p14="http://schemas.microsoft.com/office/powerpoint/2010/main" val="450421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AA5F12DB-3336-45F8-A5A2-2A60276CF3BC}" type="slidenum">
              <a:rPr lang="en-BE" smtClean="0"/>
              <a:t>26</a:t>
            </a:fld>
            <a:endParaRPr lang="en-BE"/>
          </a:p>
        </p:txBody>
      </p:sp>
    </p:spTree>
    <p:extLst>
      <p:ext uri="{BB962C8B-B14F-4D97-AF65-F5344CB8AC3E}">
        <p14:creationId xmlns:p14="http://schemas.microsoft.com/office/powerpoint/2010/main" val="2423138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65B43323-E2C4-45A0-8FB1-DFCC4AB45278}" type="datetimeFigureOut">
              <a:rPr lang="nl-NL" smtClean="0"/>
              <a:t>24-1-2023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AA83EE4-2F2C-4C81-AD9B-5EC4BA555070}"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95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5B43323-E2C4-45A0-8FB1-DFCC4AB45278}" type="datetimeFigureOut">
              <a:rPr lang="nl-NL" smtClean="0"/>
              <a:t>24-1-2023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AA83EE4-2F2C-4C81-AD9B-5EC4BA555070}" type="slidenum">
              <a:rPr lang="nl-NL" smtClean="0"/>
              <a:t>‹nr.›</a:t>
            </a:fld>
            <a:endParaRPr lang="nl-NL"/>
          </a:p>
        </p:txBody>
      </p:sp>
    </p:spTree>
    <p:extLst>
      <p:ext uri="{BB962C8B-B14F-4D97-AF65-F5344CB8AC3E}">
        <p14:creationId xmlns:p14="http://schemas.microsoft.com/office/powerpoint/2010/main" val="86903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5B43323-E2C4-45A0-8FB1-DFCC4AB45278}" type="datetimeFigureOut">
              <a:rPr lang="nl-NL" smtClean="0"/>
              <a:t>24-1-2023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AA83EE4-2F2C-4C81-AD9B-5EC4BA555070}"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57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5B43323-E2C4-45A0-8FB1-DFCC4AB45278}" type="datetimeFigureOut">
              <a:rPr lang="nl-NL" smtClean="0"/>
              <a:t>24-1-2023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AA83EE4-2F2C-4C81-AD9B-5EC4BA555070}" type="slidenum">
              <a:rPr lang="nl-NL" smtClean="0"/>
              <a:t>‹nr.›</a:t>
            </a:fld>
            <a:endParaRPr lang="nl-NL"/>
          </a:p>
        </p:txBody>
      </p:sp>
    </p:spTree>
    <p:extLst>
      <p:ext uri="{BB962C8B-B14F-4D97-AF65-F5344CB8AC3E}">
        <p14:creationId xmlns:p14="http://schemas.microsoft.com/office/powerpoint/2010/main" val="48041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5B43323-E2C4-45A0-8FB1-DFCC4AB45278}" type="datetimeFigureOut">
              <a:rPr lang="nl-NL" smtClean="0"/>
              <a:t>24-1-2023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AA83EE4-2F2C-4C81-AD9B-5EC4BA555070}"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7911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5B43323-E2C4-45A0-8FB1-DFCC4AB45278}" type="datetimeFigureOut">
              <a:rPr lang="nl-NL" smtClean="0"/>
              <a:t>24-1-2023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AA83EE4-2F2C-4C81-AD9B-5EC4BA555070}" type="slidenum">
              <a:rPr lang="nl-NL" smtClean="0"/>
              <a:t>‹nr.›</a:t>
            </a:fld>
            <a:endParaRPr lang="nl-NL"/>
          </a:p>
        </p:txBody>
      </p:sp>
    </p:spTree>
    <p:extLst>
      <p:ext uri="{BB962C8B-B14F-4D97-AF65-F5344CB8AC3E}">
        <p14:creationId xmlns:p14="http://schemas.microsoft.com/office/powerpoint/2010/main" val="675593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Klikken om de tekststijl van het model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5B43323-E2C4-45A0-8FB1-DFCC4AB45278}" type="datetimeFigureOut">
              <a:rPr lang="nl-NL" smtClean="0"/>
              <a:t>24-1-2023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AA83EE4-2F2C-4C81-AD9B-5EC4BA555070}" type="slidenum">
              <a:rPr lang="nl-NL" smtClean="0"/>
              <a:t>‹nr.›</a:t>
            </a:fld>
            <a:endParaRPr lang="nl-NL"/>
          </a:p>
        </p:txBody>
      </p:sp>
    </p:spTree>
    <p:extLst>
      <p:ext uri="{BB962C8B-B14F-4D97-AF65-F5344CB8AC3E}">
        <p14:creationId xmlns:p14="http://schemas.microsoft.com/office/powerpoint/2010/main" val="93148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5B43323-E2C4-45A0-8FB1-DFCC4AB45278}" type="datetimeFigureOut">
              <a:rPr lang="nl-NL" smtClean="0"/>
              <a:t>24-1-2023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2AA83EE4-2F2C-4C81-AD9B-5EC4BA555070}" type="slidenum">
              <a:rPr lang="nl-NL" smtClean="0"/>
              <a:t>‹nr.›</a:t>
            </a:fld>
            <a:endParaRPr lang="nl-NL"/>
          </a:p>
        </p:txBody>
      </p:sp>
    </p:spTree>
    <p:extLst>
      <p:ext uri="{BB962C8B-B14F-4D97-AF65-F5344CB8AC3E}">
        <p14:creationId xmlns:p14="http://schemas.microsoft.com/office/powerpoint/2010/main" val="145689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43323-E2C4-45A0-8FB1-DFCC4AB45278}" type="datetimeFigureOut">
              <a:rPr lang="nl-NL" smtClean="0"/>
              <a:t>24-1-2023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2AA83EE4-2F2C-4C81-AD9B-5EC4BA555070}" type="slidenum">
              <a:rPr lang="nl-NL" smtClean="0"/>
              <a:t>‹nr.›</a:t>
            </a:fld>
            <a:endParaRPr lang="nl-NL"/>
          </a:p>
        </p:txBody>
      </p:sp>
    </p:spTree>
    <p:extLst>
      <p:ext uri="{BB962C8B-B14F-4D97-AF65-F5344CB8AC3E}">
        <p14:creationId xmlns:p14="http://schemas.microsoft.com/office/powerpoint/2010/main" val="181712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5B43323-E2C4-45A0-8FB1-DFCC4AB45278}" type="datetimeFigureOut">
              <a:rPr lang="nl-NL" smtClean="0"/>
              <a:t>24-1-2023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AA83EE4-2F2C-4C81-AD9B-5EC4BA555070}" type="slidenum">
              <a:rPr lang="nl-NL" smtClean="0"/>
              <a:t>‹nr.›</a:t>
            </a:fld>
            <a:endParaRPr lang="nl-NL"/>
          </a:p>
        </p:txBody>
      </p:sp>
    </p:spTree>
    <p:extLst>
      <p:ext uri="{BB962C8B-B14F-4D97-AF65-F5344CB8AC3E}">
        <p14:creationId xmlns:p14="http://schemas.microsoft.com/office/powerpoint/2010/main" val="1711148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5B43323-E2C4-45A0-8FB1-DFCC4AB45278}" type="datetimeFigureOut">
              <a:rPr lang="nl-NL" smtClean="0"/>
              <a:t>24-1-2023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AA83EE4-2F2C-4C81-AD9B-5EC4BA555070}"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905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B43323-E2C4-45A0-8FB1-DFCC4AB45278}" type="datetimeFigureOut">
              <a:rPr lang="nl-NL" smtClean="0"/>
              <a:t>24-1-2023</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AA83EE4-2F2C-4C81-AD9B-5EC4BA555070}" type="slidenum">
              <a:rPr lang="nl-NL" smtClean="0"/>
              <a:t>‹nr.›</a:t>
            </a:fld>
            <a:endParaRPr lang="nl-N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97520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92E782-CBEA-4F34-8F5F-087E2507663C}"/>
              </a:ext>
            </a:extLst>
          </p:cNvPr>
          <p:cNvSpPr>
            <a:spLocks noGrp="1"/>
          </p:cNvSpPr>
          <p:nvPr>
            <p:ph type="ctrTitle"/>
          </p:nvPr>
        </p:nvSpPr>
        <p:spPr>
          <a:xfrm>
            <a:off x="965201" y="643467"/>
            <a:ext cx="6255026" cy="5054008"/>
          </a:xfrm>
        </p:spPr>
        <p:txBody>
          <a:bodyPr anchor="ctr">
            <a:normAutofit fontScale="90000"/>
          </a:bodyPr>
          <a:lstStyle/>
          <a:p>
            <a:pPr algn="r"/>
            <a:r>
              <a:rPr lang="en" sz="4400" b="1" dirty="0"/>
              <a:t>The general retention obligation of metadata. </a:t>
            </a:r>
            <a:br>
              <a:rPr lang="nl-BE" sz="4400" b="1" dirty="0"/>
            </a:br>
            <a:r>
              <a:rPr lang="en" sz="4400" b="1" dirty="0"/>
              <a:t>The third </a:t>
            </a:r>
            <a:r>
              <a:rPr lang="en" sz="4400" b="1" dirty="0" err="1"/>
              <a:t>data retention law </a:t>
            </a:r>
            <a:r>
              <a:rPr lang="en" sz="4400" b="1" dirty="0"/>
              <a:t>of July 20, 2022 </a:t>
            </a:r>
            <a:br>
              <a:rPr lang="nl-BE" sz="4400" b="1" dirty="0"/>
            </a:br>
            <a:br>
              <a:rPr lang="nl-BE" sz="4400" b="1" dirty="0"/>
            </a:br>
            <a:br>
              <a:rPr lang="nl-BE" sz="4400" b="1" dirty="0"/>
            </a:br>
            <a:br>
              <a:rPr lang="nl-BE" sz="4400" b="1" dirty="0"/>
            </a:br>
            <a:br>
              <a:rPr lang="nl-BE" sz="4400" b="1" dirty="0"/>
            </a:br>
            <a:r>
              <a:rPr lang="nl-BE" sz="2800" b="1" dirty="0"/>
              <a:t>Privacy camp </a:t>
            </a:r>
            <a:r>
              <a:rPr lang="nl-BE" sz="2800" b="1" dirty="0" err="1"/>
              <a:t>brussels</a:t>
            </a:r>
            <a:br>
              <a:rPr lang="nl-BE" sz="2800" b="1" dirty="0"/>
            </a:br>
            <a:r>
              <a:rPr lang="nl-BE" sz="2800" b="1" dirty="0"/>
              <a:t>25.1.2023</a:t>
            </a:r>
            <a:endParaRPr lang="nl-NL" sz="2800" b="1" dirty="0"/>
          </a:p>
        </p:txBody>
      </p:sp>
      <p:sp>
        <p:nvSpPr>
          <p:cNvPr id="3" name="Ondertitel 2">
            <a:extLst>
              <a:ext uri="{FF2B5EF4-FFF2-40B4-BE49-F238E27FC236}">
                <a16:creationId xmlns:a16="http://schemas.microsoft.com/office/drawing/2014/main" id="{2792C7FB-950C-499B-ADAE-833CA926730C}"/>
              </a:ext>
            </a:extLst>
          </p:cNvPr>
          <p:cNvSpPr>
            <a:spLocks noGrp="1"/>
          </p:cNvSpPr>
          <p:nvPr>
            <p:ph type="subTitle" idx="1"/>
          </p:nvPr>
        </p:nvSpPr>
        <p:spPr>
          <a:xfrm>
            <a:off x="7870995" y="643467"/>
            <a:ext cx="3341488" cy="5054008"/>
          </a:xfrm>
        </p:spPr>
        <p:txBody>
          <a:bodyPr anchor="ctr">
            <a:normAutofit/>
          </a:bodyPr>
          <a:lstStyle/>
          <a:p>
            <a:r>
              <a:rPr lang="en" sz="1200" dirty="0">
                <a:latin typeface="Abadi" panose="020B0604020202020204" pitchFamily="34" charset="0"/>
              </a:rPr>
              <a:t>Presentation</a:t>
            </a:r>
          </a:p>
          <a:p>
            <a:r>
              <a:rPr lang="en" sz="1400" b="1" dirty="0">
                <a:latin typeface="Abadi" panose="020B0604020202020204" pitchFamily="34" charset="0"/>
              </a:rPr>
              <a:t>Raf Jespers</a:t>
            </a:r>
          </a:p>
          <a:p>
            <a:r>
              <a:rPr lang="en" sz="1400" b="1" dirty="0">
                <a:latin typeface="Abadi" panose="020B0604020202020204" pitchFamily="34" charset="0"/>
              </a:rPr>
              <a:t>Member of the Human Rights League</a:t>
            </a:r>
          </a:p>
          <a:p>
            <a:r>
              <a:rPr lang="en" sz="1400" b="1" dirty="0">
                <a:latin typeface="Abadi" panose="020B0604020202020204" pitchFamily="34" charset="0"/>
              </a:rPr>
              <a:t>Lawyer Justice Lawyers Group</a:t>
            </a:r>
          </a:p>
          <a:p>
            <a:r>
              <a:rPr lang="en" sz="1400" b="1" dirty="0">
                <a:latin typeface="Abadi" panose="020B0604020202020204" pitchFamily="34" charset="0"/>
              </a:rPr>
              <a:t>raf</a:t>
            </a:r>
            <a:r>
              <a:rPr lang="en" sz="1600" b="1" dirty="0">
                <a:latin typeface="Abadi" panose="020B0604020202020204" pitchFamily="34" charset="0"/>
              </a:rPr>
              <a:t>.jespers@justlawyers.be</a:t>
            </a:r>
            <a:endParaRPr lang="en" sz="1400" b="1" dirty="0">
              <a:latin typeface="Abadi" panose="020B0604020202020204" pitchFamily="34" charset="0"/>
            </a:endParaRPr>
          </a:p>
          <a:p>
            <a:endParaRPr lang="nl-NL" b="1" dirty="0">
              <a:latin typeface="Abadi" panose="020B0604020202020204" pitchFamily="34" charset="0"/>
            </a:endParaRPr>
          </a:p>
        </p:txBody>
      </p:sp>
    </p:spTree>
    <p:extLst>
      <p:ext uri="{BB962C8B-B14F-4D97-AF65-F5344CB8AC3E}">
        <p14:creationId xmlns:p14="http://schemas.microsoft.com/office/powerpoint/2010/main" val="2499442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F4D1FC-BE0F-44EE-8C47-87D8F5481924}"/>
              </a:ext>
            </a:extLst>
          </p:cNvPr>
          <p:cNvSpPr>
            <a:spLocks noGrp="1"/>
          </p:cNvSpPr>
          <p:nvPr>
            <p:ph type="title"/>
          </p:nvPr>
        </p:nvSpPr>
        <p:spPr/>
        <p:txBody>
          <a:bodyPr>
            <a:noAutofit/>
          </a:bodyPr>
          <a:lstStyle/>
          <a:p>
            <a:r>
              <a:rPr lang="en"/>
              <a:t>Procedures </a:t>
            </a:r>
            <a:r>
              <a:rPr lang="en">
                <a:solidFill>
                  <a:schemeClr val="accent1"/>
                </a:solidFill>
              </a:rPr>
              <a:t>Constitutional Court</a:t>
            </a:r>
            <a:endParaRPr lang="nl-NL">
              <a:solidFill>
                <a:schemeClr val="accent1"/>
              </a:solidFill>
            </a:endParaRPr>
          </a:p>
        </p:txBody>
      </p:sp>
      <p:pic>
        <p:nvPicPr>
          <p:cNvPr id="2050" name="Picture 2" descr="Procedure voordracht Grondwettelijk Hof">
            <a:extLst>
              <a:ext uri="{FF2B5EF4-FFF2-40B4-BE49-F238E27FC236}">
                <a16:creationId xmlns:a16="http://schemas.microsoft.com/office/drawing/2014/main" id="{CA91C936-47F5-463B-9C93-BB17A2E52E1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88146" y="2008302"/>
            <a:ext cx="5567534" cy="361651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2521752-FDBD-4F57-966B-AAF9ACB77F70}"/>
              </a:ext>
            </a:extLst>
          </p:cNvPr>
          <p:cNvSpPr txBox="1"/>
          <p:nvPr/>
        </p:nvSpPr>
        <p:spPr>
          <a:xfrm>
            <a:off x="1036320" y="2008302"/>
            <a:ext cx="7013051" cy="1429622"/>
          </a:xfrm>
          <a:prstGeom prst="rect">
            <a:avLst/>
          </a:prstGeom>
          <a:noFill/>
        </p:spPr>
        <p:txBody>
          <a:bodyPr wrap="square" rtlCol="0">
            <a:spAutoFit/>
          </a:bodyPr>
          <a:lstStyle/>
          <a:p>
            <a:pPr>
              <a:lnSpc>
                <a:spcPct val="150000"/>
              </a:lnSpc>
            </a:pPr>
            <a:r>
              <a:rPr lang="en" sz="2000" dirty="0"/>
              <a:t>Judgment 11 June 2015</a:t>
            </a:r>
          </a:p>
          <a:p>
            <a:pPr>
              <a:lnSpc>
                <a:spcPct val="150000"/>
              </a:lnSpc>
            </a:pPr>
            <a:r>
              <a:rPr lang="en" sz="2000" dirty="0"/>
              <a:t>interim judgment 19 July 2018</a:t>
            </a:r>
          </a:p>
          <a:p>
            <a:pPr>
              <a:lnSpc>
                <a:spcPct val="150000"/>
              </a:lnSpc>
            </a:pPr>
            <a:r>
              <a:rPr lang="en" sz="2000" dirty="0"/>
              <a:t>final judgment April 22, 2021</a:t>
            </a:r>
            <a:endParaRPr lang="en-BE" sz="2000" dirty="0"/>
          </a:p>
        </p:txBody>
      </p:sp>
    </p:spTree>
    <p:extLst>
      <p:ext uri="{BB962C8B-B14F-4D97-AF65-F5344CB8AC3E}">
        <p14:creationId xmlns:p14="http://schemas.microsoft.com/office/powerpoint/2010/main" val="3453232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6474C7-4A8D-49FB-92E6-5BB428BAC09C}"/>
              </a:ext>
            </a:extLst>
          </p:cNvPr>
          <p:cNvSpPr>
            <a:spLocks noGrp="1"/>
          </p:cNvSpPr>
          <p:nvPr>
            <p:ph type="title"/>
          </p:nvPr>
        </p:nvSpPr>
        <p:spPr/>
        <p:txBody>
          <a:bodyPr>
            <a:normAutofit/>
          </a:bodyPr>
          <a:lstStyle/>
          <a:p>
            <a:r>
              <a:rPr lang="en" b="1"/>
              <a:t>3. Judgment Constitutional Court </a:t>
            </a:r>
            <a:r>
              <a:rPr lang="en" b="1">
                <a:solidFill>
                  <a:schemeClr val="accent1"/>
                </a:solidFill>
              </a:rPr>
              <a:t>22 April 2021</a:t>
            </a:r>
            <a:endParaRPr lang="nl-NL" b="1">
              <a:solidFill>
                <a:schemeClr val="accent1"/>
              </a:solidFill>
            </a:endParaRPr>
          </a:p>
        </p:txBody>
      </p:sp>
      <p:graphicFrame>
        <p:nvGraphicFramePr>
          <p:cNvPr id="5" name="Tijdelijke aanduiding voor inhoud 2">
            <a:extLst>
              <a:ext uri="{FF2B5EF4-FFF2-40B4-BE49-F238E27FC236}">
                <a16:creationId xmlns:a16="http://schemas.microsoft.com/office/drawing/2014/main" id="{08B7751A-EB2F-6272-BC96-CB66A3AE64CB}"/>
              </a:ext>
            </a:extLst>
          </p:cNvPr>
          <p:cNvGraphicFramePr>
            <a:graphicFrameLocks noGrp="1"/>
          </p:cNvGraphicFramePr>
          <p:nvPr>
            <p:ph idx="1"/>
          </p:nvPr>
        </p:nvGraphicFramePr>
        <p:xfrm>
          <a:off x="1096963" y="1933903"/>
          <a:ext cx="10058400" cy="3762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Rounded Corners 2">
            <a:extLst>
              <a:ext uri="{FF2B5EF4-FFF2-40B4-BE49-F238E27FC236}">
                <a16:creationId xmlns:a16="http://schemas.microsoft.com/office/drawing/2014/main" id="{9D6B027A-5CEC-454D-AEF1-544ED973DD5B}"/>
              </a:ext>
            </a:extLst>
          </p:cNvPr>
          <p:cNvSpPr/>
          <p:nvPr/>
        </p:nvSpPr>
        <p:spPr>
          <a:xfrm>
            <a:off x="1096963" y="3267075"/>
            <a:ext cx="10058400" cy="2626075"/>
          </a:xfrm>
          <a:prstGeom prst="roundRect">
            <a:avLst/>
          </a:prstGeom>
          <a:solidFill>
            <a:schemeClr val="tx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 sz="1100" u="sng" dirty="0">
                <a:solidFill>
                  <a:schemeClr val="tx2"/>
                </a:solidFill>
              </a:rPr>
              <a:t>.</a:t>
            </a:r>
          </a:p>
          <a:p>
            <a:r>
              <a:rPr lang="en" u="sng" dirty="0"/>
              <a:t>Recital B.18 </a:t>
            </a:r>
            <a:r>
              <a:rPr lang="en" dirty="0"/>
              <a:t>: </a:t>
            </a:r>
            <a:r>
              <a:rPr lang="en" b="0" dirty="0"/>
              <a:t>“The judgment of the Court of Justice of 6 October 2020 imposes a </a:t>
            </a:r>
            <a:r>
              <a:rPr lang="en" b="0" u="sng" dirty="0"/>
              <a:t>change of view </a:t>
            </a:r>
            <a:r>
              <a:rPr lang="en" b="0" dirty="0"/>
              <a:t>compared to the choice made by the legislator: the obligation to </a:t>
            </a:r>
            <a:r>
              <a:rPr lang="en" b="0" u="sng" dirty="0"/>
              <a:t>retain </a:t>
            </a:r>
            <a:r>
              <a:rPr lang="en" b="0" dirty="0"/>
              <a:t>data related to electronic communications should be the </a:t>
            </a:r>
            <a:r>
              <a:rPr lang="en" b="0" u="sng" dirty="0"/>
              <a:t>exception , and not the rule. </a:t>
            </a:r>
            <a:r>
              <a:rPr lang="en" b="0" dirty="0"/>
              <a:t>In addition, the scheme providing for such an obligation should be subject to </a:t>
            </a:r>
            <a:r>
              <a:rPr lang="en" b="0" u="sng" dirty="0"/>
              <a:t>clear and precise rules </a:t>
            </a:r>
            <a:r>
              <a:rPr lang="en" b="0" dirty="0"/>
              <a:t>on the scope and application of the measure in question, imposing a minimum of requirements. That regulation must ensure that interference is limited to what is strictly necessary and must always meet objective criteria that establish a link between the data to be retained and the aim pursued.”</a:t>
            </a:r>
            <a:endParaRPr lang="en-US" b="0" dirty="0"/>
          </a:p>
          <a:p>
            <a:pPr algn="ctr"/>
            <a:endParaRPr lang="en-BE" dirty="0"/>
          </a:p>
        </p:txBody>
      </p:sp>
    </p:spTree>
    <p:extLst>
      <p:ext uri="{BB962C8B-B14F-4D97-AF65-F5344CB8AC3E}">
        <p14:creationId xmlns:p14="http://schemas.microsoft.com/office/powerpoint/2010/main" val="3202367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40B0FE-0855-49A0-BFE4-894A485B04DF}"/>
              </a:ext>
            </a:extLst>
          </p:cNvPr>
          <p:cNvSpPr>
            <a:spLocks noGrp="1"/>
          </p:cNvSpPr>
          <p:nvPr>
            <p:ph type="title"/>
          </p:nvPr>
        </p:nvSpPr>
        <p:spPr/>
        <p:txBody>
          <a:bodyPr>
            <a:normAutofit/>
          </a:bodyPr>
          <a:lstStyle/>
          <a:p>
            <a:r>
              <a:rPr lang="en" b="1" dirty="0"/>
              <a:t>Applications by Belgian government</a:t>
            </a:r>
            <a:endParaRPr lang="nl-NL" b="1" dirty="0"/>
          </a:p>
        </p:txBody>
      </p:sp>
      <p:graphicFrame>
        <p:nvGraphicFramePr>
          <p:cNvPr id="5" name="Tijdelijke aanduiding voor inhoud 2">
            <a:extLst>
              <a:ext uri="{FF2B5EF4-FFF2-40B4-BE49-F238E27FC236}">
                <a16:creationId xmlns:a16="http://schemas.microsoft.com/office/drawing/2014/main" id="{EB1D16CC-A1D9-3DEC-7D7B-75B258B6CCAC}"/>
              </a:ext>
            </a:extLst>
          </p:cNvPr>
          <p:cNvGraphicFramePr>
            <a:graphicFrameLocks noGrp="1"/>
          </p:cNvGraphicFramePr>
          <p:nvPr>
            <p:ph idx="1"/>
            <p:extLst>
              <p:ext uri="{D42A27DB-BD31-4B8C-83A1-F6EECF244321}">
                <p14:modId xmlns:p14="http://schemas.microsoft.com/office/powerpoint/2010/main" val="69829322"/>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534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E3756C-4833-25AA-6771-1FFD3846199F}"/>
              </a:ext>
            </a:extLst>
          </p:cNvPr>
          <p:cNvSpPr>
            <a:spLocks noGrp="1"/>
          </p:cNvSpPr>
          <p:nvPr>
            <p:ph type="title"/>
          </p:nvPr>
        </p:nvSpPr>
        <p:spPr/>
        <p:txBody>
          <a:bodyPr>
            <a:normAutofit/>
          </a:bodyPr>
          <a:lstStyle/>
          <a:p>
            <a:r>
              <a:rPr lang="en" sz="2800" b="1" dirty="0"/>
              <a:t>Third </a:t>
            </a:r>
            <a:r>
              <a:rPr lang="en" sz="2800" b="1" dirty="0" err="1"/>
              <a:t>data retention law</a:t>
            </a:r>
            <a:endParaRPr lang="nl-NL" sz="2800" b="1" dirty="0"/>
          </a:p>
        </p:txBody>
      </p:sp>
      <p:sp>
        <p:nvSpPr>
          <p:cNvPr id="3" name="Tijdelijke aanduiding voor inhoud 2">
            <a:extLst>
              <a:ext uri="{FF2B5EF4-FFF2-40B4-BE49-F238E27FC236}">
                <a16:creationId xmlns:a16="http://schemas.microsoft.com/office/drawing/2014/main" id="{06E5ECD5-7D9A-5397-B591-898D80B50BB2}"/>
              </a:ext>
            </a:extLst>
          </p:cNvPr>
          <p:cNvSpPr>
            <a:spLocks noGrp="1"/>
          </p:cNvSpPr>
          <p:nvPr>
            <p:ph idx="1"/>
          </p:nvPr>
        </p:nvSpPr>
        <p:spPr/>
        <p:txBody>
          <a:bodyPr>
            <a:normAutofit/>
          </a:bodyPr>
          <a:lstStyle/>
          <a:p>
            <a:r>
              <a:rPr lang="en" sz="4800" dirty="0"/>
              <a:t>I. </a:t>
            </a:r>
            <a:r>
              <a:rPr lang="en" sz="4800" u="sng" dirty="0"/>
              <a:t>Storing </a:t>
            </a:r>
            <a:r>
              <a:rPr lang="en" sz="4800" dirty="0"/>
              <a:t>in Geographical Zones</a:t>
            </a:r>
          </a:p>
          <a:p>
            <a:r>
              <a:rPr lang="en" sz="4800" dirty="0"/>
              <a:t>II. Data to be </a:t>
            </a:r>
            <a:r>
              <a:rPr lang="en" sz="4800" u="sng" dirty="0"/>
              <a:t>retained </a:t>
            </a:r>
            <a:r>
              <a:rPr lang="en" sz="4800" dirty="0"/>
              <a:t>by operators</a:t>
            </a:r>
          </a:p>
          <a:p>
            <a:r>
              <a:rPr lang="en" sz="4800" dirty="0"/>
              <a:t>III. Who has </a:t>
            </a:r>
            <a:r>
              <a:rPr lang="en" sz="4800" u="sng" dirty="0"/>
              <a:t>access </a:t>
            </a:r>
            <a:r>
              <a:rPr lang="en" sz="4800" dirty="0"/>
              <a:t>to the data?</a:t>
            </a:r>
          </a:p>
          <a:p>
            <a:r>
              <a:rPr lang="en" sz="4800" dirty="0"/>
              <a:t>IV. Other discussion points</a:t>
            </a:r>
            <a:endParaRPr lang="nl-NL" sz="4800" dirty="0"/>
          </a:p>
        </p:txBody>
      </p:sp>
    </p:spTree>
    <p:extLst>
      <p:ext uri="{BB962C8B-B14F-4D97-AF65-F5344CB8AC3E}">
        <p14:creationId xmlns:p14="http://schemas.microsoft.com/office/powerpoint/2010/main" val="4029164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0E9D4F-3775-0AEF-419F-8DD195F43656}"/>
              </a:ext>
            </a:extLst>
          </p:cNvPr>
          <p:cNvSpPr>
            <a:spLocks noGrp="1"/>
          </p:cNvSpPr>
          <p:nvPr>
            <p:ph type="title"/>
          </p:nvPr>
        </p:nvSpPr>
        <p:spPr/>
        <p:txBody>
          <a:bodyPr>
            <a:normAutofit/>
          </a:bodyPr>
          <a:lstStyle/>
          <a:p>
            <a:r>
              <a:rPr lang="en" sz="2800" b="1" dirty="0"/>
              <a:t>I. Store Data in Geographical Zones</a:t>
            </a:r>
            <a:endParaRPr lang="nl-NL" sz="2800" b="1" dirty="0"/>
          </a:p>
        </p:txBody>
      </p:sp>
      <p:sp>
        <p:nvSpPr>
          <p:cNvPr id="3" name="Tijdelijke aanduiding voor inhoud 2">
            <a:extLst>
              <a:ext uri="{FF2B5EF4-FFF2-40B4-BE49-F238E27FC236}">
                <a16:creationId xmlns:a16="http://schemas.microsoft.com/office/drawing/2014/main" id="{A738DCB7-C607-0F30-1DD4-EAD0695E6768}"/>
              </a:ext>
            </a:extLst>
          </p:cNvPr>
          <p:cNvSpPr>
            <a:spLocks noGrp="1"/>
          </p:cNvSpPr>
          <p:nvPr>
            <p:ph idx="1"/>
          </p:nvPr>
        </p:nvSpPr>
        <p:spPr/>
        <p:txBody>
          <a:bodyPr>
            <a:normAutofit lnSpcReduction="10000"/>
          </a:bodyPr>
          <a:lstStyle/>
          <a:p>
            <a:r>
              <a:rPr lang="en" dirty="0"/>
              <a:t>Crucial Article 126/3: Delimitation of Geographical Zones for Data Retention: Five Zones</a:t>
            </a:r>
          </a:p>
          <a:p>
            <a:r>
              <a:rPr lang="en" sz="2000" dirty="0"/>
              <a:t>1. Judicial districts and police districts with a certain number of crimes per 1,000 inhabitants on average over the past three years.</a:t>
            </a:r>
          </a:p>
          <a:p>
            <a:r>
              <a:rPr lang="en" sz="2000" dirty="0"/>
              <a:t>2. Zones or entire territory determined by Coordinating Body for Threat Analysis in case of threat level 3: general and undifferentiated detention.</a:t>
            </a:r>
          </a:p>
          <a:p>
            <a:r>
              <a:rPr lang="en" sz="2000" dirty="0"/>
              <a:t>3. Areas particularly exposed to threats to national security and serious crime.</a:t>
            </a:r>
          </a:p>
          <a:p>
            <a:r>
              <a:rPr lang="en" sz="2000" dirty="0"/>
              <a:t>4. Zones: may pose serious threats to vital interests of the country or essential population needs.</a:t>
            </a:r>
          </a:p>
          <a:p>
            <a:r>
              <a:rPr lang="en" sz="2000" dirty="0"/>
              <a:t>5. Zones: potentially seriously threatening the interests of international institutions established on national territory.</a:t>
            </a:r>
          </a:p>
          <a:p>
            <a:endParaRPr lang="nl-NL" dirty="0"/>
          </a:p>
        </p:txBody>
      </p:sp>
    </p:spTree>
    <p:extLst>
      <p:ext uri="{BB962C8B-B14F-4D97-AF65-F5344CB8AC3E}">
        <p14:creationId xmlns:p14="http://schemas.microsoft.com/office/powerpoint/2010/main" val="2216622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6E1F62-A939-C08A-4B15-4AC25BFAD94F}"/>
              </a:ext>
            </a:extLst>
          </p:cNvPr>
          <p:cNvSpPr>
            <a:spLocks noGrp="1"/>
          </p:cNvSpPr>
          <p:nvPr>
            <p:ph type="title"/>
          </p:nvPr>
        </p:nvSpPr>
        <p:spPr/>
        <p:txBody>
          <a:bodyPr>
            <a:normAutofit/>
          </a:bodyPr>
          <a:lstStyle/>
          <a:p>
            <a:r>
              <a:rPr lang="en" sz="2400" b="1" dirty="0"/>
              <a:t>1. Judicial districts and police districts with a certain number of crimes per 1,000 inhabitants on average over the past three years.</a:t>
            </a:r>
            <a:br>
              <a:rPr lang="nl-BE" sz="2400" b="1" dirty="0"/>
            </a:br>
            <a:endParaRPr lang="nl-NL" sz="2400" b="1" dirty="0"/>
          </a:p>
        </p:txBody>
      </p:sp>
      <p:sp>
        <p:nvSpPr>
          <p:cNvPr id="3" name="Tijdelijke aanduiding voor inhoud 2">
            <a:extLst>
              <a:ext uri="{FF2B5EF4-FFF2-40B4-BE49-F238E27FC236}">
                <a16:creationId xmlns:a16="http://schemas.microsoft.com/office/drawing/2014/main" id="{00669E92-1493-8EEE-DD8D-3D409CA4D30B}"/>
              </a:ext>
            </a:extLst>
          </p:cNvPr>
          <p:cNvSpPr>
            <a:spLocks noGrp="1"/>
          </p:cNvSpPr>
          <p:nvPr>
            <p:ph idx="1"/>
          </p:nvPr>
        </p:nvSpPr>
        <p:spPr/>
        <p:txBody>
          <a:bodyPr>
            <a:normAutofit/>
          </a:bodyPr>
          <a:lstStyle/>
          <a:p>
            <a:r>
              <a:rPr lang="en" dirty="0"/>
              <a:t>Three – seven criminal offenses (Article 90ter criminal procedure) per 1.000 inhabitants over the past three years (0,3 – 0,7 %°; keep for three months; more facts = longer retention period; for example 12 months in case of seven or more offences.</a:t>
            </a:r>
          </a:p>
          <a:p>
            <a:r>
              <a:rPr lang="en" dirty="0"/>
              <a:t>Based on statistics drawn up with data in the General National Database (ANG); is a crab basket; active?</a:t>
            </a:r>
            <a:endParaRPr lang="nl-NL" dirty="0"/>
          </a:p>
        </p:txBody>
      </p:sp>
    </p:spTree>
    <p:extLst>
      <p:ext uri="{BB962C8B-B14F-4D97-AF65-F5344CB8AC3E}">
        <p14:creationId xmlns:p14="http://schemas.microsoft.com/office/powerpoint/2010/main" val="1705656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F252A2-9B03-3A5E-22FF-4BAA4FB9BB81}"/>
              </a:ext>
            </a:extLst>
          </p:cNvPr>
          <p:cNvSpPr>
            <a:spLocks noGrp="1"/>
          </p:cNvSpPr>
          <p:nvPr>
            <p:ph type="title"/>
          </p:nvPr>
        </p:nvSpPr>
        <p:spPr/>
        <p:txBody>
          <a:bodyPr>
            <a:normAutofit/>
          </a:bodyPr>
          <a:lstStyle/>
          <a:p>
            <a:r>
              <a:rPr lang="en" sz="2700" b="1" dirty="0"/>
              <a:t>2. Zones or entire territory determined by Coordinating Body for Threat Analysis in case of threat level 3: general and undifferentiated detention.</a:t>
            </a:r>
            <a:br>
              <a:rPr lang="nl-BE" sz="2700" dirty="0"/>
            </a:br>
            <a:r>
              <a:rPr lang="en" sz="2000" dirty="0"/>
              <a:t> </a:t>
            </a:r>
            <a:endParaRPr lang="nl-NL" sz="2000" dirty="0"/>
          </a:p>
        </p:txBody>
      </p:sp>
      <p:sp>
        <p:nvSpPr>
          <p:cNvPr id="3" name="Tijdelijke aanduiding voor inhoud 2">
            <a:extLst>
              <a:ext uri="{FF2B5EF4-FFF2-40B4-BE49-F238E27FC236}">
                <a16:creationId xmlns:a16="http://schemas.microsoft.com/office/drawing/2014/main" id="{BEC9C87D-3079-B827-1C1C-44E49C6AD6DC}"/>
              </a:ext>
            </a:extLst>
          </p:cNvPr>
          <p:cNvSpPr>
            <a:spLocks noGrp="1"/>
          </p:cNvSpPr>
          <p:nvPr>
            <p:ph idx="1"/>
          </p:nvPr>
        </p:nvSpPr>
        <p:spPr/>
        <p:txBody>
          <a:bodyPr>
            <a:normAutofit/>
          </a:bodyPr>
          <a:lstStyle/>
          <a:p>
            <a:r>
              <a:rPr lang="en" dirty="0"/>
              <a:t>Is perhaps any provision that is more or less in accordance with the </a:t>
            </a:r>
            <a:r>
              <a:rPr lang="en" dirty="0" err="1"/>
              <a:t>CJEU </a:t>
            </a:r>
            <a:r>
              <a:rPr lang="en" dirty="0"/>
              <a:t>and </a:t>
            </a:r>
            <a:r>
              <a:rPr lang="en" dirty="0" err="1"/>
              <a:t>GwH case law </a:t>
            </a:r>
            <a:r>
              <a:rPr lang="en" dirty="0"/>
              <a:t>.</a:t>
            </a:r>
          </a:p>
          <a:p>
            <a:r>
              <a:rPr lang="en" dirty="0"/>
              <a:t>Questions about the modalities of that measure?</a:t>
            </a:r>
          </a:p>
          <a:p>
            <a:r>
              <a:rPr lang="en" b="0" dirty="0"/>
              <a:t>General and undifferentiated detention in case of </a:t>
            </a:r>
            <a:r>
              <a:rPr lang="en" b="0" u="sng" dirty="0"/>
              <a:t>serious, real and actual or unforeseeable threat </a:t>
            </a:r>
            <a:r>
              <a:rPr lang="en" b="0" dirty="0"/>
              <a:t>to national security; decision with effective scrutiny either by court or independent administrative body; only for time strictly necessary, renewable if threat persists.</a:t>
            </a:r>
            <a:endParaRPr lang="en-US" dirty="0"/>
          </a:p>
          <a:p>
            <a:pPr marL="0" indent="0">
              <a:buNone/>
            </a:pPr>
            <a:endParaRPr lang="nl-NL" sz="2000" dirty="0"/>
          </a:p>
        </p:txBody>
      </p:sp>
    </p:spTree>
    <p:extLst>
      <p:ext uri="{BB962C8B-B14F-4D97-AF65-F5344CB8AC3E}">
        <p14:creationId xmlns:p14="http://schemas.microsoft.com/office/powerpoint/2010/main" val="2061505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1456D1-EC62-4FB4-FDBB-014C47B431C9}"/>
              </a:ext>
            </a:extLst>
          </p:cNvPr>
          <p:cNvSpPr>
            <a:spLocks noGrp="1"/>
          </p:cNvSpPr>
          <p:nvPr>
            <p:ph type="title"/>
          </p:nvPr>
        </p:nvSpPr>
        <p:spPr/>
        <p:txBody>
          <a:bodyPr>
            <a:normAutofit/>
          </a:bodyPr>
          <a:lstStyle/>
          <a:p>
            <a:r>
              <a:rPr lang="en" sz="2400" b="1" dirty="0"/>
              <a:t>3. Areas particularly exposed to threats to national security and serious crime.</a:t>
            </a:r>
            <a:br>
              <a:rPr lang="nl-BE" sz="2400" b="1" dirty="0"/>
            </a:br>
            <a:endParaRPr lang="nl-NL" sz="2400" b="1" dirty="0"/>
          </a:p>
        </p:txBody>
      </p:sp>
      <p:sp>
        <p:nvSpPr>
          <p:cNvPr id="3" name="Tijdelijke aanduiding voor inhoud 2">
            <a:extLst>
              <a:ext uri="{FF2B5EF4-FFF2-40B4-BE49-F238E27FC236}">
                <a16:creationId xmlns:a16="http://schemas.microsoft.com/office/drawing/2014/main" id="{99C50819-0B2A-687D-64B0-9A8D2C1C3684}"/>
              </a:ext>
            </a:extLst>
          </p:cNvPr>
          <p:cNvSpPr>
            <a:spLocks noGrp="1"/>
          </p:cNvSpPr>
          <p:nvPr>
            <p:ph idx="1"/>
          </p:nvPr>
        </p:nvSpPr>
        <p:spPr/>
        <p:txBody>
          <a:bodyPr/>
          <a:lstStyle/>
          <a:p>
            <a:r>
              <a:rPr lang="en" dirty="0"/>
              <a:t>ports; railway stations; metro and pre-metro stations; airports; customs and excise buildings; prisons; arms dealers and shooting ranges; devices for protecting the population from ionizing radiation; facilities for the control of major accidents involving hazardous substances; municipalities with critical network elements or multiple critical infrastructures; registered office nv Astrid; central and provincial data center buildings; communication nodes communication and information systems; network and information systems essential to public safety; other zones particularly exposed threat to national security or serious crime (at RD)</a:t>
            </a:r>
            <a:endParaRPr lang="nl-NL" dirty="0"/>
          </a:p>
        </p:txBody>
      </p:sp>
    </p:spTree>
    <p:extLst>
      <p:ext uri="{BB962C8B-B14F-4D97-AF65-F5344CB8AC3E}">
        <p14:creationId xmlns:p14="http://schemas.microsoft.com/office/powerpoint/2010/main" val="631508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48B4E5-6B78-E3D8-77D3-46455CE0FFCB}"/>
              </a:ext>
            </a:extLst>
          </p:cNvPr>
          <p:cNvSpPr>
            <a:spLocks noGrp="1"/>
          </p:cNvSpPr>
          <p:nvPr>
            <p:ph type="title"/>
          </p:nvPr>
        </p:nvSpPr>
        <p:spPr/>
        <p:txBody>
          <a:bodyPr>
            <a:normAutofit/>
          </a:bodyPr>
          <a:lstStyle/>
          <a:p>
            <a:r>
              <a:rPr lang="en" sz="2700" b="1" dirty="0"/>
              <a:t>4. Zones: may pose serious threats to vital interests of the country or essential population needs.</a:t>
            </a:r>
            <a:br>
              <a:rPr lang="nl-BE" sz="4400" b="1" dirty="0"/>
            </a:br>
            <a:endParaRPr lang="nl-NL" b="1" dirty="0"/>
          </a:p>
        </p:txBody>
      </p:sp>
      <p:sp>
        <p:nvSpPr>
          <p:cNvPr id="3" name="Tijdelijke aanduiding voor inhoud 2">
            <a:extLst>
              <a:ext uri="{FF2B5EF4-FFF2-40B4-BE49-F238E27FC236}">
                <a16:creationId xmlns:a16="http://schemas.microsoft.com/office/drawing/2014/main" id="{CEE19338-981C-0C49-C439-A7B66DA0FFCD}"/>
              </a:ext>
            </a:extLst>
          </p:cNvPr>
          <p:cNvSpPr>
            <a:spLocks noGrp="1"/>
          </p:cNvSpPr>
          <p:nvPr>
            <p:ph idx="1"/>
          </p:nvPr>
        </p:nvSpPr>
        <p:spPr/>
        <p:txBody>
          <a:bodyPr>
            <a:normAutofit/>
          </a:bodyPr>
          <a:lstStyle/>
          <a:p>
            <a:r>
              <a:rPr lang="en" dirty="0"/>
              <a:t>neutral zones; buildings of legal entities intended for economic and scientific potential; motorways and car parks;</a:t>
            </a:r>
          </a:p>
          <a:p>
            <a:r>
              <a:rPr lang="en" dirty="0"/>
              <a:t>Institutions</a:t>
            </a:r>
          </a:p>
          <a:p>
            <a:r>
              <a:rPr lang="en" dirty="0"/>
              <a:t>-for national sovereignty: legislative assemblies, town halls, royal palace, royal domains, Constitutional Court and Council of State buildings, municipalities with military domains, police and state security buildings;</a:t>
            </a:r>
          </a:p>
          <a:p>
            <a:r>
              <a:rPr lang="en" dirty="0"/>
              <a:t>-for integrity of national territory: border municipalities;</a:t>
            </a:r>
          </a:p>
          <a:p>
            <a:r>
              <a:rPr lang="en" dirty="0"/>
              <a:t>-for economic, financial, health interests: hospitals, national Bank;</a:t>
            </a:r>
          </a:p>
          <a:p>
            <a:r>
              <a:rPr lang="en" dirty="0"/>
              <a:t>-other zones may pose a serious threat to vital interests (</a:t>
            </a:r>
            <a:r>
              <a:rPr lang="nl-BE" dirty="0"/>
              <a:t>RD</a:t>
            </a:r>
            <a:r>
              <a:rPr lang="en" dirty="0"/>
              <a:t>)</a:t>
            </a:r>
            <a:endParaRPr lang="nl-NL" dirty="0"/>
          </a:p>
        </p:txBody>
      </p:sp>
    </p:spTree>
    <p:extLst>
      <p:ext uri="{BB962C8B-B14F-4D97-AF65-F5344CB8AC3E}">
        <p14:creationId xmlns:p14="http://schemas.microsoft.com/office/powerpoint/2010/main" val="3500578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E91C58-6763-5B20-906F-A0253AEBB8FA}"/>
              </a:ext>
            </a:extLst>
          </p:cNvPr>
          <p:cNvSpPr>
            <a:spLocks noGrp="1"/>
          </p:cNvSpPr>
          <p:nvPr>
            <p:ph type="title"/>
          </p:nvPr>
        </p:nvSpPr>
        <p:spPr/>
        <p:txBody>
          <a:bodyPr>
            <a:normAutofit/>
          </a:bodyPr>
          <a:lstStyle/>
          <a:p>
            <a:r>
              <a:rPr lang="en" sz="2700" b="1" dirty="0"/>
              <a:t>5. Zones: potentially seriously threatening the interests of international institutions established on national territory.</a:t>
            </a:r>
            <a:br>
              <a:rPr lang="nl-BE" sz="4400" b="1" dirty="0"/>
            </a:br>
            <a:endParaRPr lang="nl-NL" b="1" dirty="0"/>
          </a:p>
        </p:txBody>
      </p:sp>
      <p:sp>
        <p:nvSpPr>
          <p:cNvPr id="3" name="Tijdelijke aanduiding voor inhoud 2">
            <a:extLst>
              <a:ext uri="{FF2B5EF4-FFF2-40B4-BE49-F238E27FC236}">
                <a16:creationId xmlns:a16="http://schemas.microsoft.com/office/drawing/2014/main" id="{73EC86F2-32E8-331C-12DA-6C25B9056B1E}"/>
              </a:ext>
            </a:extLst>
          </p:cNvPr>
          <p:cNvSpPr>
            <a:spLocks noGrp="1"/>
          </p:cNvSpPr>
          <p:nvPr>
            <p:ph idx="1"/>
          </p:nvPr>
        </p:nvSpPr>
        <p:spPr/>
        <p:txBody>
          <a:bodyPr/>
          <a:lstStyle/>
          <a:p>
            <a:r>
              <a:rPr lang="en" dirty="0"/>
              <a:t>Embassies and diplomatic representations; buildings EU, </a:t>
            </a:r>
            <a:r>
              <a:rPr lang="en" dirty="0" err="1"/>
              <a:t>NATO </a:t>
            </a:r>
            <a:r>
              <a:rPr lang="en" dirty="0"/>
              <a:t>; European Economic Area institutions; UN institutions;</a:t>
            </a:r>
          </a:p>
          <a:p>
            <a:r>
              <a:rPr lang="en" dirty="0"/>
              <a:t>other zones may pose a serious threat to the interests of international institutions (</a:t>
            </a:r>
            <a:r>
              <a:rPr lang="nl-BE" dirty="0"/>
              <a:t>RD</a:t>
            </a:r>
            <a:r>
              <a:rPr lang="en" dirty="0"/>
              <a:t>°.</a:t>
            </a:r>
            <a:endParaRPr lang="nl-NL" dirty="0"/>
          </a:p>
        </p:txBody>
      </p:sp>
    </p:spTree>
    <p:extLst>
      <p:ext uri="{BB962C8B-B14F-4D97-AF65-F5344CB8AC3E}">
        <p14:creationId xmlns:p14="http://schemas.microsoft.com/office/powerpoint/2010/main" val="3671306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31E0D9-ED7B-6990-559E-348CFF257B1A}"/>
              </a:ext>
            </a:extLst>
          </p:cNvPr>
          <p:cNvSpPr>
            <a:spLocks noGrp="1"/>
          </p:cNvSpPr>
          <p:nvPr>
            <p:ph type="title"/>
          </p:nvPr>
        </p:nvSpPr>
        <p:spPr/>
        <p:txBody>
          <a:bodyPr/>
          <a:lstStyle/>
          <a:p>
            <a:r>
              <a:rPr lang="en" dirty="0"/>
              <a:t>Short history</a:t>
            </a:r>
            <a:endParaRPr lang="nl-NL" dirty="0"/>
          </a:p>
        </p:txBody>
      </p:sp>
      <p:sp>
        <p:nvSpPr>
          <p:cNvPr id="3" name="Tijdelijke aanduiding voor inhoud 2">
            <a:extLst>
              <a:ext uri="{FF2B5EF4-FFF2-40B4-BE49-F238E27FC236}">
                <a16:creationId xmlns:a16="http://schemas.microsoft.com/office/drawing/2014/main" id="{AAAA1B8B-6F5D-F762-BD32-7F437EEA94F2}"/>
              </a:ext>
            </a:extLst>
          </p:cNvPr>
          <p:cNvSpPr>
            <a:spLocks noGrp="1"/>
          </p:cNvSpPr>
          <p:nvPr>
            <p:ph idx="1"/>
          </p:nvPr>
        </p:nvSpPr>
        <p:spPr/>
        <p:txBody>
          <a:bodyPr/>
          <a:lstStyle/>
          <a:p>
            <a:r>
              <a:rPr lang="en" dirty="0"/>
              <a:t>-Belgian laws (July 30, 2013, May 29, 2016) annulled by the Constitutional Court on June 11, 2015 and April 22, 2021 respectively</a:t>
            </a:r>
            <a:endParaRPr lang="en-US" dirty="0"/>
          </a:p>
          <a:p>
            <a:r>
              <a:rPr lang="en" dirty="0"/>
              <a:t>-Basic case law European Court of Justice (ECJ): judgments Digital Rights (8 April 2014), Tele 2 (21 December 2016), Quadrature du Net and Liga's+Ordre Avocats (October 6, 2020), Commissioner of An Garda Siochana (April 5, 2022), SpaceNet – Telekom Germany (September 20, 2023)</a:t>
            </a:r>
            <a:endParaRPr lang="en-US" dirty="0"/>
          </a:p>
          <a:p>
            <a:endParaRPr lang="nl-NL" dirty="0"/>
          </a:p>
        </p:txBody>
      </p:sp>
    </p:spTree>
    <p:extLst>
      <p:ext uri="{BB962C8B-B14F-4D97-AF65-F5344CB8AC3E}">
        <p14:creationId xmlns:p14="http://schemas.microsoft.com/office/powerpoint/2010/main" val="698878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1679D2-8B4C-CF5F-B375-762F9F352AAD}"/>
              </a:ext>
            </a:extLst>
          </p:cNvPr>
          <p:cNvSpPr>
            <a:spLocks noGrp="1"/>
          </p:cNvSpPr>
          <p:nvPr>
            <p:ph type="title"/>
          </p:nvPr>
        </p:nvSpPr>
        <p:spPr/>
        <p:txBody>
          <a:bodyPr>
            <a:normAutofit/>
          </a:bodyPr>
          <a:lstStyle/>
          <a:p>
            <a:r>
              <a:rPr lang="en" sz="2400" b="1" dirty="0"/>
              <a:t>General concerns about geographic zones</a:t>
            </a:r>
            <a:endParaRPr lang="nl-NL" sz="2400" b="1" dirty="0"/>
          </a:p>
        </p:txBody>
      </p:sp>
      <p:sp>
        <p:nvSpPr>
          <p:cNvPr id="3" name="Tijdelijke aanduiding voor inhoud 2">
            <a:extLst>
              <a:ext uri="{FF2B5EF4-FFF2-40B4-BE49-F238E27FC236}">
                <a16:creationId xmlns:a16="http://schemas.microsoft.com/office/drawing/2014/main" id="{749BC4EC-6994-E19C-B3B7-57D5893FA45D}"/>
              </a:ext>
            </a:extLst>
          </p:cNvPr>
          <p:cNvSpPr>
            <a:spLocks noGrp="1"/>
          </p:cNvSpPr>
          <p:nvPr>
            <p:ph idx="1"/>
          </p:nvPr>
        </p:nvSpPr>
        <p:spPr/>
        <p:txBody>
          <a:bodyPr>
            <a:normAutofit/>
          </a:bodyPr>
          <a:lstStyle/>
          <a:p>
            <a:r>
              <a:rPr lang="en" dirty="0"/>
              <a:t>- </a:t>
            </a:r>
            <a:r>
              <a:rPr lang="en" u="sng" dirty="0"/>
              <a:t>Perimeter zone </a:t>
            </a:r>
            <a:r>
              <a:rPr lang="en" dirty="0"/>
              <a:t>is determined per category by </a:t>
            </a:r>
            <a:r>
              <a:rPr lang="nl-BE" dirty="0"/>
              <a:t>RD</a:t>
            </a:r>
            <a:r>
              <a:rPr lang="en" dirty="0"/>
              <a:t>; so it can go either way.</a:t>
            </a:r>
          </a:p>
          <a:p>
            <a:r>
              <a:rPr lang="en" dirty="0"/>
              <a:t>- Categories in themselves provide the possibility of general and undifferentiated storage; combination of five categories for sure.</a:t>
            </a:r>
          </a:p>
          <a:p>
            <a:r>
              <a:rPr lang="en" dirty="0"/>
              <a:t>Entire territory except Hoge Venen and national park Midden Limburg?</a:t>
            </a:r>
          </a:p>
          <a:p>
            <a:r>
              <a:rPr lang="en" dirty="0"/>
              <a:t>- Categories 3, 4 and 5 will take effect no later than </a:t>
            </a:r>
            <a:r>
              <a:rPr lang="en" u="sng" dirty="0"/>
              <a:t>1 January 2027</a:t>
            </a:r>
            <a:r>
              <a:rPr lang="en" dirty="0"/>
              <a:t>; questions about the feasability of the law; four more years.</a:t>
            </a:r>
          </a:p>
          <a:p>
            <a:r>
              <a:rPr lang="en" dirty="0"/>
              <a:t>- Law turns it into a puzzle with 100 pieces; if they are combined, almost the entire territory can fall under custody.</a:t>
            </a:r>
          </a:p>
          <a:p>
            <a:r>
              <a:rPr lang="en" dirty="0"/>
              <a:t>-Study assignment: who makes the exercise to apply the categories (certainly 3, 4, 5; are permanent) to the map; government has not done this.</a:t>
            </a:r>
          </a:p>
        </p:txBody>
      </p:sp>
    </p:spTree>
    <p:extLst>
      <p:ext uri="{BB962C8B-B14F-4D97-AF65-F5344CB8AC3E}">
        <p14:creationId xmlns:p14="http://schemas.microsoft.com/office/powerpoint/2010/main" val="1847372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DF4898-75D5-C2CD-8493-94F6C573F67E}"/>
              </a:ext>
            </a:extLst>
          </p:cNvPr>
          <p:cNvSpPr>
            <a:spLocks noGrp="1"/>
          </p:cNvSpPr>
          <p:nvPr>
            <p:ph type="title"/>
          </p:nvPr>
        </p:nvSpPr>
        <p:spPr>
          <a:xfrm>
            <a:off x="838200" y="356579"/>
            <a:ext cx="10515600" cy="1325563"/>
          </a:xfrm>
        </p:spPr>
        <p:txBody>
          <a:bodyPr>
            <a:normAutofit fontScale="90000"/>
          </a:bodyPr>
          <a:lstStyle/>
          <a:p>
            <a:r>
              <a:rPr lang="en" sz="3100" b="1" dirty="0"/>
              <a:t>II. Data to be retained by operators (articles 122, 126, 126/1, 126/2)</a:t>
            </a:r>
            <a:r>
              <a:rPr lang="en" sz="3100" dirty="0"/>
              <a:t> </a:t>
            </a:r>
            <a:br>
              <a:rPr lang="nl-BE" sz="2400" dirty="0"/>
            </a:br>
            <a:br>
              <a:rPr lang="nl-BE" sz="2400" dirty="0"/>
            </a:br>
            <a:endParaRPr lang="nl-NL" sz="2400" dirty="0"/>
          </a:p>
        </p:txBody>
      </p:sp>
      <p:sp>
        <p:nvSpPr>
          <p:cNvPr id="3" name="Tijdelijke aanduiding voor inhoud 2">
            <a:extLst>
              <a:ext uri="{FF2B5EF4-FFF2-40B4-BE49-F238E27FC236}">
                <a16:creationId xmlns:a16="http://schemas.microsoft.com/office/drawing/2014/main" id="{FFD91712-A00C-D255-286B-7C1F02ECE136}"/>
              </a:ext>
            </a:extLst>
          </p:cNvPr>
          <p:cNvSpPr>
            <a:spLocks noGrp="1"/>
          </p:cNvSpPr>
          <p:nvPr>
            <p:ph idx="1"/>
          </p:nvPr>
        </p:nvSpPr>
        <p:spPr>
          <a:xfrm>
            <a:off x="1024128" y="1743342"/>
            <a:ext cx="9720073" cy="4566018"/>
          </a:xfrm>
        </p:spPr>
        <p:txBody>
          <a:bodyPr>
            <a:normAutofit/>
          </a:bodyPr>
          <a:lstStyle/>
          <a:p>
            <a:r>
              <a:rPr lang="en" dirty="0"/>
              <a:t>- No retention of communication content</a:t>
            </a:r>
          </a:p>
          <a:p>
            <a:r>
              <a:rPr lang="en" dirty="0"/>
              <a:t>- Extensive retention of traffic, location and identity data, which can provide an idea of the nature and content of communication</a:t>
            </a:r>
          </a:p>
          <a:p>
            <a:r>
              <a:rPr lang="en" b="1" dirty="0"/>
              <a:t>122: traffic data</a:t>
            </a:r>
          </a:p>
          <a:p>
            <a:pPr marL="0" indent="0">
              <a:buNone/>
            </a:pPr>
            <a:r>
              <a:rPr lang="en" u="sng" dirty="0"/>
              <a:t>Storage </a:t>
            </a:r>
            <a:r>
              <a:rPr lang="en" dirty="0"/>
              <a:t>(terms 4 or 12 months) traffic data (source, destination, dates, times, location of communicating parties); telephone numbers, IP addresses; data specifically identified fraud or malicious use; data necessary to guarantee security and proper functioning of networks and services.</a:t>
            </a:r>
          </a:p>
          <a:p>
            <a:pPr marL="0" indent="0">
              <a:buNone/>
            </a:pPr>
            <a:r>
              <a:rPr lang="en" u="sng" dirty="0"/>
              <a:t>Process </a:t>
            </a:r>
            <a:r>
              <a:rPr lang="en" dirty="0"/>
              <a:t>necessary traffic data.</a:t>
            </a:r>
          </a:p>
          <a:p>
            <a:pPr marL="0" indent="0">
              <a:buNone/>
            </a:pPr>
            <a:r>
              <a:rPr lang="en" u="sng" dirty="0"/>
              <a:t>Royal Decree can specify and expand </a:t>
            </a:r>
            <a:endParaRPr lang="nl-NL" u="sng" dirty="0"/>
          </a:p>
        </p:txBody>
      </p:sp>
    </p:spTree>
    <p:extLst>
      <p:ext uri="{BB962C8B-B14F-4D97-AF65-F5344CB8AC3E}">
        <p14:creationId xmlns:p14="http://schemas.microsoft.com/office/powerpoint/2010/main" val="468666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EE7C10-55C3-5335-28B3-795B33A44CEE}"/>
              </a:ext>
            </a:extLst>
          </p:cNvPr>
          <p:cNvSpPr>
            <a:spLocks noGrp="1"/>
          </p:cNvSpPr>
          <p:nvPr>
            <p:ph type="title"/>
          </p:nvPr>
        </p:nvSpPr>
        <p:spPr/>
        <p:txBody>
          <a:bodyPr/>
          <a:lstStyle/>
          <a:p>
            <a:r>
              <a:rPr lang="en" dirty="0"/>
              <a:t>126/1</a:t>
            </a:r>
            <a:endParaRPr lang="nl-NL" dirty="0"/>
          </a:p>
        </p:txBody>
      </p:sp>
      <p:sp>
        <p:nvSpPr>
          <p:cNvPr id="3" name="Tijdelijke aanduiding voor inhoud 2">
            <a:extLst>
              <a:ext uri="{FF2B5EF4-FFF2-40B4-BE49-F238E27FC236}">
                <a16:creationId xmlns:a16="http://schemas.microsoft.com/office/drawing/2014/main" id="{15093AD1-9D96-7167-0222-80F4C15565E3}"/>
              </a:ext>
            </a:extLst>
          </p:cNvPr>
          <p:cNvSpPr>
            <a:spLocks noGrp="1"/>
          </p:cNvSpPr>
          <p:nvPr>
            <p:ph idx="1"/>
          </p:nvPr>
        </p:nvSpPr>
        <p:spPr/>
        <p:txBody>
          <a:bodyPr/>
          <a:lstStyle/>
          <a:p>
            <a:r>
              <a:rPr lang="en" b="1" dirty="0"/>
              <a:t>126/1: </a:t>
            </a:r>
            <a:r>
              <a:rPr lang="en" b="1" u="sng" dirty="0"/>
              <a:t>general data</a:t>
            </a:r>
          </a:p>
          <a:p>
            <a:r>
              <a:rPr lang="en" dirty="0"/>
              <a:t>-National register number, alias, subscriber contact details, registration date (point of sale address, IP address used for registration, location of terminal equipment…), delivery address, billing address, main service and additional service use, date of start of use, data transfer, e-mail address, international identity, IP address source connection, </a:t>
            </a:r>
            <a:r>
              <a:rPr lang="en" dirty="0" err="1"/>
              <a:t>identifier </a:t>
            </a:r>
            <a:r>
              <a:rPr lang="en" dirty="0"/>
              <a:t>terminal equipment</a:t>
            </a:r>
          </a:p>
          <a:p>
            <a:r>
              <a:rPr lang="en" dirty="0"/>
              <a:t>Term: up to 12 months after use</a:t>
            </a:r>
          </a:p>
          <a:p>
            <a:r>
              <a:rPr lang="en" dirty="0"/>
              <a:t>-Geographical zone data (12 months)</a:t>
            </a:r>
            <a:endParaRPr lang="nl-NL" dirty="0"/>
          </a:p>
        </p:txBody>
      </p:sp>
    </p:spTree>
    <p:extLst>
      <p:ext uri="{BB962C8B-B14F-4D97-AF65-F5344CB8AC3E}">
        <p14:creationId xmlns:p14="http://schemas.microsoft.com/office/powerpoint/2010/main" val="2630977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2C0DBE-D410-FA5D-E6DC-E7DF6B77D03C}"/>
              </a:ext>
            </a:extLst>
          </p:cNvPr>
          <p:cNvSpPr>
            <a:spLocks noGrp="1"/>
          </p:cNvSpPr>
          <p:nvPr>
            <p:ph type="title"/>
          </p:nvPr>
        </p:nvSpPr>
        <p:spPr/>
        <p:txBody>
          <a:bodyPr/>
          <a:lstStyle/>
          <a:p>
            <a:r>
              <a:rPr lang="en" dirty="0"/>
              <a:t>126/2</a:t>
            </a:r>
            <a:endParaRPr lang="nl-NL" dirty="0"/>
          </a:p>
        </p:txBody>
      </p:sp>
      <p:sp>
        <p:nvSpPr>
          <p:cNvPr id="3" name="Tijdelijke aanduiding voor inhoud 2">
            <a:extLst>
              <a:ext uri="{FF2B5EF4-FFF2-40B4-BE49-F238E27FC236}">
                <a16:creationId xmlns:a16="http://schemas.microsoft.com/office/drawing/2014/main" id="{AF5D1CD7-C052-ED46-72EE-EC59FD6BD627}"/>
              </a:ext>
            </a:extLst>
          </p:cNvPr>
          <p:cNvSpPr>
            <a:spLocks noGrp="1"/>
          </p:cNvSpPr>
          <p:nvPr>
            <p:ph idx="1"/>
          </p:nvPr>
        </p:nvSpPr>
        <p:spPr/>
        <p:txBody>
          <a:bodyPr/>
          <a:lstStyle/>
          <a:p>
            <a:r>
              <a:rPr lang="en" b="1" dirty="0"/>
              <a:t>126/2: other data</a:t>
            </a:r>
          </a:p>
          <a:p>
            <a:r>
              <a:rPr lang="en" dirty="0"/>
              <a:t>-Characteristics electronic communication service; addressee identification data; IP address and timestamp, ports (not for the Internet); group call: identification all lines; date, time sessions; delivery address; location of cells and connection points; session duration and volume download ; location terminal equipment mobile services,…</a:t>
            </a:r>
          </a:p>
          <a:p>
            <a:r>
              <a:rPr lang="en" dirty="0"/>
              <a:t>-' combination of stored data must make it possible to establish a relationship between the source and the destination</a:t>
            </a:r>
            <a:endParaRPr lang="nl-NL" dirty="0"/>
          </a:p>
        </p:txBody>
      </p:sp>
    </p:spTree>
    <p:extLst>
      <p:ext uri="{BB962C8B-B14F-4D97-AF65-F5344CB8AC3E}">
        <p14:creationId xmlns:p14="http://schemas.microsoft.com/office/powerpoint/2010/main" val="2194632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9D0EA5-BB24-53F8-25B9-755D7132A4BF}"/>
              </a:ext>
            </a:extLst>
          </p:cNvPr>
          <p:cNvSpPr>
            <a:spLocks noGrp="1"/>
          </p:cNvSpPr>
          <p:nvPr>
            <p:ph type="title"/>
          </p:nvPr>
        </p:nvSpPr>
        <p:spPr>
          <a:xfrm>
            <a:off x="838200" y="500062"/>
            <a:ext cx="10515600" cy="1325563"/>
          </a:xfrm>
        </p:spPr>
        <p:txBody>
          <a:bodyPr>
            <a:normAutofit/>
          </a:bodyPr>
          <a:lstStyle/>
          <a:p>
            <a:r>
              <a:rPr lang="en" sz="2800" b="1" dirty="0"/>
              <a:t>III. Access to the data (127/1) </a:t>
            </a:r>
            <a:br>
              <a:rPr lang="nl-BE" sz="2800" b="1" dirty="0"/>
            </a:br>
            <a:r>
              <a:rPr lang="en" sz="2800" b="1" dirty="0"/>
              <a:t>a wide range of institutions and authorities</a:t>
            </a:r>
            <a:endParaRPr lang="nl-NL" sz="2800" b="1" dirty="0"/>
          </a:p>
        </p:txBody>
      </p:sp>
      <p:sp>
        <p:nvSpPr>
          <p:cNvPr id="3" name="Tijdelijke aanduiding voor inhoud 2">
            <a:extLst>
              <a:ext uri="{FF2B5EF4-FFF2-40B4-BE49-F238E27FC236}">
                <a16:creationId xmlns:a16="http://schemas.microsoft.com/office/drawing/2014/main" id="{4E69340F-1130-A57A-10E8-97B23957E802}"/>
              </a:ext>
            </a:extLst>
          </p:cNvPr>
          <p:cNvSpPr>
            <a:spLocks noGrp="1"/>
          </p:cNvSpPr>
          <p:nvPr>
            <p:ph idx="1"/>
          </p:nvPr>
        </p:nvSpPr>
        <p:spPr/>
        <p:txBody>
          <a:bodyPr>
            <a:normAutofit fontScale="77500" lnSpcReduction="20000"/>
          </a:bodyPr>
          <a:lstStyle/>
          <a:p>
            <a:r>
              <a:rPr lang="en" dirty="0"/>
              <a:t>1. Intelligence and security services</a:t>
            </a:r>
          </a:p>
          <a:p>
            <a:r>
              <a:rPr lang="en" dirty="0"/>
              <a:t>2. Authorities competent to prevent serious threats to public safety</a:t>
            </a:r>
          </a:p>
          <a:p>
            <a:r>
              <a:rPr lang="en" dirty="0"/>
              <a:t>3. Authorities responsible for safeguarding vital interests of natural persons</a:t>
            </a:r>
          </a:p>
          <a:p>
            <a:r>
              <a:rPr lang="en" dirty="0"/>
              <a:t>4. authorities competent to investigate security breach and electronic communication system</a:t>
            </a:r>
          </a:p>
          <a:p>
            <a:r>
              <a:rPr lang="en" dirty="0"/>
              <a:t>5. authorities competent to prevent, investigate, detect and prosecute online infringement or infringement of electronic communication system</a:t>
            </a:r>
          </a:p>
          <a:p>
            <a:r>
              <a:rPr lang="en" dirty="0"/>
              <a:t>6. administrative or judicial authorities competent to prevent, investigate, detect, prosecute serious crime</a:t>
            </a:r>
          </a:p>
          <a:p>
            <a:r>
              <a:rPr lang="en" dirty="0"/>
              <a:t>7. competent authorities safeguard economic/financial interest EU, Belgium, also public health, social security</a:t>
            </a:r>
          </a:p>
          <a:p>
            <a:r>
              <a:rPr lang="en" u="sng" dirty="0"/>
              <a:t>8. administrative or judicial authorities competent prevention, investigation, detection, prosecution criminal offense, not serious crime</a:t>
            </a:r>
          </a:p>
          <a:p>
            <a:r>
              <a:rPr lang="en" dirty="0"/>
              <a:t>9. the Institute of Electronic Communications Law</a:t>
            </a:r>
          </a:p>
          <a:p>
            <a:r>
              <a:rPr lang="en" dirty="0"/>
              <a:t>10. authorities reuse data scientifically, historically, statistically</a:t>
            </a:r>
          </a:p>
          <a:p>
            <a:endParaRPr lang="nl-NL" dirty="0"/>
          </a:p>
        </p:txBody>
      </p:sp>
    </p:spTree>
    <p:extLst>
      <p:ext uri="{BB962C8B-B14F-4D97-AF65-F5344CB8AC3E}">
        <p14:creationId xmlns:p14="http://schemas.microsoft.com/office/powerpoint/2010/main" val="1358578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065570-2082-65FE-E683-1D18FFA13A2A}"/>
              </a:ext>
            </a:extLst>
          </p:cNvPr>
          <p:cNvSpPr>
            <a:spLocks noGrp="1"/>
          </p:cNvSpPr>
          <p:nvPr>
            <p:ph type="title"/>
          </p:nvPr>
        </p:nvSpPr>
        <p:spPr/>
        <p:txBody>
          <a:bodyPr>
            <a:normAutofit/>
          </a:bodyPr>
          <a:lstStyle/>
          <a:p>
            <a:r>
              <a:rPr lang="en" sz="2800" b="1" dirty="0"/>
              <a:t>IV. Other discussion </a:t>
            </a:r>
            <a:r>
              <a:rPr lang="en" sz="2800" b="1" dirty="0" err="1"/>
              <a:t>points data retention law </a:t>
            </a:r>
            <a:r>
              <a:rPr lang="en" sz="2800" b="1" dirty="0"/>
              <a:t>III</a:t>
            </a:r>
            <a:endParaRPr lang="nl-NL" sz="2800" b="1" dirty="0"/>
          </a:p>
        </p:txBody>
      </p:sp>
      <p:sp>
        <p:nvSpPr>
          <p:cNvPr id="3" name="Tijdelijke aanduiding voor inhoud 2">
            <a:extLst>
              <a:ext uri="{FF2B5EF4-FFF2-40B4-BE49-F238E27FC236}">
                <a16:creationId xmlns:a16="http://schemas.microsoft.com/office/drawing/2014/main" id="{DC30E5E7-BCC1-524D-6252-2B2CB25935FA}"/>
              </a:ext>
            </a:extLst>
          </p:cNvPr>
          <p:cNvSpPr>
            <a:spLocks noGrp="1"/>
          </p:cNvSpPr>
          <p:nvPr>
            <p:ph idx="1"/>
          </p:nvPr>
        </p:nvSpPr>
        <p:spPr/>
        <p:txBody>
          <a:bodyPr>
            <a:noAutofit/>
          </a:bodyPr>
          <a:lstStyle/>
          <a:p>
            <a:r>
              <a:rPr lang="en" sz="2000" dirty="0"/>
              <a:t>1. </a:t>
            </a:r>
            <a:r>
              <a:rPr lang="en" sz="2000" u="sng" dirty="0"/>
              <a:t>lawyers and doctors: </a:t>
            </a:r>
            <a:r>
              <a:rPr lang="en" sz="2000" dirty="0"/>
              <a:t>data stored indefinitely; only access to that data by the investigating judge is regulated in Article 88a of criminal procedure; measure is only possible if he/she is suspected of having committed a criminal offense or if third parties have used the means of communication of the lawyer/doctor. Chairman of the Bar/representative of the provincial order informed.</a:t>
            </a:r>
          </a:p>
          <a:p>
            <a:r>
              <a:rPr lang="en" sz="2000" dirty="0"/>
              <a:t>2. </a:t>
            </a:r>
            <a:r>
              <a:rPr lang="en" sz="2000" u="sng" dirty="0"/>
              <a:t>Transfer </a:t>
            </a:r>
            <a:r>
              <a:rPr lang="en" sz="2000" dirty="0"/>
              <a:t>of data to </a:t>
            </a:r>
            <a:r>
              <a:rPr lang="en" sz="2000" u="sng" dirty="0"/>
              <a:t>third countries </a:t>
            </a:r>
            <a:r>
              <a:rPr lang="en" sz="2000" dirty="0"/>
              <a:t>not specifically regulated; is regulated by the GDPR (General Data Protection Regulation).</a:t>
            </a:r>
          </a:p>
          <a:p>
            <a:r>
              <a:rPr lang="en" sz="2000" dirty="0"/>
              <a:t>3. Various provisions related to retention: 'without prejudice to GDPR…'; the question is whether provisions in the law are in themselves in </a:t>
            </a:r>
            <a:r>
              <a:rPr lang="en" sz="2000" u="sng" dirty="0"/>
              <a:t>accordance with GDPR. </a:t>
            </a:r>
            <a:r>
              <a:rPr lang="en" sz="2000" dirty="0"/>
              <a:t>Eg. framework GDPR is crime and public safety; e.g. lawful, proportionate, </a:t>
            </a:r>
            <a:r>
              <a:rPr lang="en" sz="2000" dirty="0" err="1"/>
              <a:t>etc </a:t>
            </a:r>
            <a:r>
              <a:rPr lang="en" sz="2000" dirty="0"/>
              <a:t>… </a:t>
            </a:r>
            <a:r>
              <a:rPr lang="en" sz="2000" u="sng" dirty="0"/>
              <a:t>Preliminary questions </a:t>
            </a:r>
            <a:r>
              <a:rPr lang="en" sz="2000" dirty="0"/>
              <a:t>?</a:t>
            </a:r>
          </a:p>
          <a:p>
            <a:r>
              <a:rPr lang="en" sz="2000" dirty="0"/>
              <a:t>4. Many Royal Decrees ; legal uncertainty</a:t>
            </a:r>
            <a:endParaRPr lang="nl-NL" sz="2000" dirty="0"/>
          </a:p>
        </p:txBody>
      </p:sp>
    </p:spTree>
    <p:extLst>
      <p:ext uri="{BB962C8B-B14F-4D97-AF65-F5344CB8AC3E}">
        <p14:creationId xmlns:p14="http://schemas.microsoft.com/office/powerpoint/2010/main" val="2836327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E5E912-BB2C-460D-BD50-2E0B55A9AAB8}"/>
              </a:ext>
            </a:extLst>
          </p:cNvPr>
          <p:cNvSpPr>
            <a:spLocks noGrp="1"/>
          </p:cNvSpPr>
          <p:nvPr>
            <p:ph type="title"/>
          </p:nvPr>
        </p:nvSpPr>
        <p:spPr>
          <a:xfrm>
            <a:off x="838200" y="556995"/>
            <a:ext cx="10515600" cy="1133693"/>
          </a:xfrm>
        </p:spPr>
        <p:txBody>
          <a:bodyPr>
            <a:normAutofit/>
          </a:bodyPr>
          <a:lstStyle/>
          <a:p>
            <a:r>
              <a:rPr lang="en" sz="5200" b="1" dirty="0"/>
              <a:t>Critiques </a:t>
            </a:r>
            <a:r>
              <a:rPr lang="en" sz="5200" b="1" dirty="0">
                <a:solidFill>
                  <a:schemeClr val="accent1"/>
                </a:solidFill>
              </a:rPr>
              <a:t>GBA</a:t>
            </a:r>
            <a:endParaRPr lang="nl-NL" sz="5200" b="1" dirty="0">
              <a:solidFill>
                <a:schemeClr val="accent1"/>
              </a:solidFill>
            </a:endParaRPr>
          </a:p>
        </p:txBody>
      </p:sp>
      <p:graphicFrame>
        <p:nvGraphicFramePr>
          <p:cNvPr id="8" name="Tijdelijke aanduiding voor inhoud 2">
            <a:extLst>
              <a:ext uri="{FF2B5EF4-FFF2-40B4-BE49-F238E27FC236}">
                <a16:creationId xmlns:a16="http://schemas.microsoft.com/office/drawing/2014/main" id="{76AF6591-3DA7-C518-1174-9E27D520E301}"/>
              </a:ext>
            </a:extLst>
          </p:cNvPr>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55172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E5E912-BB2C-460D-BD50-2E0B55A9AAB8}"/>
              </a:ext>
            </a:extLst>
          </p:cNvPr>
          <p:cNvSpPr>
            <a:spLocks noGrp="1"/>
          </p:cNvSpPr>
          <p:nvPr>
            <p:ph type="title"/>
          </p:nvPr>
        </p:nvSpPr>
        <p:spPr>
          <a:xfrm>
            <a:off x="838200" y="556995"/>
            <a:ext cx="10515600" cy="1133693"/>
          </a:xfrm>
        </p:spPr>
        <p:txBody>
          <a:bodyPr>
            <a:normAutofit/>
          </a:bodyPr>
          <a:lstStyle/>
          <a:p>
            <a:r>
              <a:rPr lang="en" sz="5200" dirty="0"/>
              <a:t>Critiques </a:t>
            </a:r>
            <a:r>
              <a:rPr lang="en" sz="5200" dirty="0">
                <a:solidFill>
                  <a:schemeClr val="accent1"/>
                </a:solidFill>
              </a:rPr>
              <a:t>GBA</a:t>
            </a:r>
            <a:endParaRPr lang="nl-NL" sz="5200" dirty="0">
              <a:solidFill>
                <a:schemeClr val="accent1"/>
              </a:solidFill>
            </a:endParaRPr>
          </a:p>
        </p:txBody>
      </p:sp>
      <p:graphicFrame>
        <p:nvGraphicFramePr>
          <p:cNvPr id="8" name="Tijdelijke aanduiding voor inhoud 2">
            <a:extLst>
              <a:ext uri="{FF2B5EF4-FFF2-40B4-BE49-F238E27FC236}">
                <a16:creationId xmlns:a16="http://schemas.microsoft.com/office/drawing/2014/main" id="{76AF6591-3DA7-C518-1174-9E27D520E301}"/>
              </a:ext>
            </a:extLst>
          </p:cNvPr>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3BE10872-9D39-4B90-AA3B-63617C9C529B}"/>
              </a:ext>
            </a:extLst>
          </p:cNvPr>
          <p:cNvSpPr txBox="1"/>
          <p:nvPr/>
        </p:nvSpPr>
        <p:spPr>
          <a:xfrm>
            <a:off x="289990" y="2968421"/>
            <a:ext cx="652818" cy="400110"/>
          </a:xfrm>
          <a:prstGeom prst="rect">
            <a:avLst/>
          </a:prstGeom>
          <a:noFill/>
        </p:spPr>
        <p:txBody>
          <a:bodyPr wrap="square" rtlCol="0">
            <a:spAutoFit/>
          </a:bodyPr>
          <a:lstStyle/>
          <a:p>
            <a:r>
              <a:rPr lang="en" sz="2000" b="1">
                <a:solidFill>
                  <a:srgbClr val="404040"/>
                </a:solidFill>
              </a:rPr>
              <a:t>p.79</a:t>
            </a:r>
            <a:endParaRPr lang="en-BE" sz="2000" b="1">
              <a:solidFill>
                <a:srgbClr val="404040"/>
              </a:solidFill>
            </a:endParaRPr>
          </a:p>
        </p:txBody>
      </p:sp>
      <p:sp>
        <p:nvSpPr>
          <p:cNvPr id="6" name="TextBox 5">
            <a:extLst>
              <a:ext uri="{FF2B5EF4-FFF2-40B4-BE49-F238E27FC236}">
                <a16:creationId xmlns:a16="http://schemas.microsoft.com/office/drawing/2014/main" id="{FC80423C-E662-4700-93BF-CCEF08506CAE}"/>
              </a:ext>
            </a:extLst>
          </p:cNvPr>
          <p:cNvSpPr txBox="1"/>
          <p:nvPr/>
        </p:nvSpPr>
        <p:spPr>
          <a:xfrm>
            <a:off x="43267" y="4977570"/>
            <a:ext cx="1053696" cy="400110"/>
          </a:xfrm>
          <a:prstGeom prst="rect">
            <a:avLst/>
          </a:prstGeom>
          <a:noFill/>
        </p:spPr>
        <p:txBody>
          <a:bodyPr wrap="square" rtlCol="0">
            <a:spAutoFit/>
          </a:bodyPr>
          <a:lstStyle/>
          <a:p>
            <a:r>
              <a:rPr lang="en" sz="2000" b="1">
                <a:solidFill>
                  <a:srgbClr val="404040"/>
                </a:solidFill>
              </a:rPr>
              <a:t>pp.71-75</a:t>
            </a:r>
            <a:endParaRPr lang="en-BE" sz="2000" b="1">
              <a:solidFill>
                <a:srgbClr val="404040"/>
              </a:solidFill>
            </a:endParaRPr>
          </a:p>
        </p:txBody>
      </p:sp>
    </p:spTree>
    <p:extLst>
      <p:ext uri="{BB962C8B-B14F-4D97-AF65-F5344CB8AC3E}">
        <p14:creationId xmlns:p14="http://schemas.microsoft.com/office/powerpoint/2010/main" val="2539417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74614A-B314-41A1-BB9A-83F02F42629A}"/>
              </a:ext>
            </a:extLst>
          </p:cNvPr>
          <p:cNvSpPr>
            <a:spLocks noGrp="1"/>
          </p:cNvSpPr>
          <p:nvPr>
            <p:ph type="title"/>
          </p:nvPr>
        </p:nvSpPr>
        <p:spPr>
          <a:xfrm>
            <a:off x="838200" y="556995"/>
            <a:ext cx="10515600" cy="1133693"/>
          </a:xfrm>
        </p:spPr>
        <p:txBody>
          <a:bodyPr>
            <a:normAutofit/>
          </a:bodyPr>
          <a:lstStyle/>
          <a:p>
            <a:r>
              <a:rPr lang="en" sz="5200" dirty="0"/>
              <a:t>Critiques </a:t>
            </a:r>
            <a:r>
              <a:rPr lang="en" sz="5200" dirty="0">
                <a:solidFill>
                  <a:schemeClr val="accent1"/>
                </a:solidFill>
              </a:rPr>
              <a:t>GBA</a:t>
            </a:r>
            <a:endParaRPr lang="nl-NL" sz="5200" dirty="0">
              <a:solidFill>
                <a:schemeClr val="accent1"/>
              </a:solidFill>
            </a:endParaRPr>
          </a:p>
        </p:txBody>
      </p:sp>
      <p:graphicFrame>
        <p:nvGraphicFramePr>
          <p:cNvPr id="6" name="Tijdelijke aanduiding voor inhoud 2">
            <a:extLst>
              <a:ext uri="{FF2B5EF4-FFF2-40B4-BE49-F238E27FC236}">
                <a16:creationId xmlns:a16="http://schemas.microsoft.com/office/drawing/2014/main" id="{8B08DF7F-15D3-42BF-DC3E-3D74080399BD}"/>
              </a:ext>
            </a:extLst>
          </p:cNvPr>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9B3496FB-5F64-4529-BFC1-406DEB50F955}"/>
              </a:ext>
            </a:extLst>
          </p:cNvPr>
          <p:cNvSpPr txBox="1"/>
          <p:nvPr/>
        </p:nvSpPr>
        <p:spPr>
          <a:xfrm>
            <a:off x="477968" y="2781618"/>
            <a:ext cx="652818" cy="400110"/>
          </a:xfrm>
          <a:prstGeom prst="rect">
            <a:avLst/>
          </a:prstGeom>
          <a:noFill/>
        </p:spPr>
        <p:txBody>
          <a:bodyPr wrap="square" rtlCol="0">
            <a:spAutoFit/>
          </a:bodyPr>
          <a:lstStyle/>
          <a:p>
            <a:r>
              <a:rPr lang="en" sz="2000" b="1">
                <a:solidFill>
                  <a:srgbClr val="404040"/>
                </a:solidFill>
              </a:rPr>
              <a:t>p.80</a:t>
            </a:r>
            <a:endParaRPr lang="en-BE" sz="2000" b="1">
              <a:solidFill>
                <a:srgbClr val="404040"/>
              </a:solidFill>
            </a:endParaRPr>
          </a:p>
        </p:txBody>
      </p:sp>
      <p:sp>
        <p:nvSpPr>
          <p:cNvPr id="5" name="TextBox 4">
            <a:extLst>
              <a:ext uri="{FF2B5EF4-FFF2-40B4-BE49-F238E27FC236}">
                <a16:creationId xmlns:a16="http://schemas.microsoft.com/office/drawing/2014/main" id="{6C852399-B66B-4639-891A-9C260383FEE1}"/>
              </a:ext>
            </a:extLst>
          </p:cNvPr>
          <p:cNvSpPr txBox="1"/>
          <p:nvPr/>
        </p:nvSpPr>
        <p:spPr>
          <a:xfrm>
            <a:off x="511791" y="4513743"/>
            <a:ext cx="652818" cy="400110"/>
          </a:xfrm>
          <a:prstGeom prst="rect">
            <a:avLst/>
          </a:prstGeom>
          <a:noFill/>
        </p:spPr>
        <p:txBody>
          <a:bodyPr wrap="square" rtlCol="0">
            <a:spAutoFit/>
          </a:bodyPr>
          <a:lstStyle/>
          <a:p>
            <a:r>
              <a:rPr lang="en" sz="2000" b="1">
                <a:solidFill>
                  <a:srgbClr val="404040"/>
                </a:solidFill>
              </a:rPr>
              <a:t>p.80</a:t>
            </a:r>
            <a:endParaRPr lang="en-BE" sz="2000" b="1">
              <a:solidFill>
                <a:srgbClr val="404040"/>
              </a:solidFill>
            </a:endParaRPr>
          </a:p>
        </p:txBody>
      </p:sp>
    </p:spTree>
    <p:extLst>
      <p:ext uri="{BB962C8B-B14F-4D97-AF65-F5344CB8AC3E}">
        <p14:creationId xmlns:p14="http://schemas.microsoft.com/office/powerpoint/2010/main" val="1754167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90E3BD-EF01-4EDF-B8B4-B455BB251770}"/>
              </a:ext>
            </a:extLst>
          </p:cNvPr>
          <p:cNvSpPr>
            <a:spLocks noGrp="1"/>
          </p:cNvSpPr>
          <p:nvPr>
            <p:ph type="title"/>
          </p:nvPr>
        </p:nvSpPr>
        <p:spPr/>
        <p:txBody>
          <a:bodyPr>
            <a:normAutofit/>
          </a:bodyPr>
          <a:lstStyle/>
          <a:p>
            <a:r>
              <a:rPr lang="en" b="1" dirty="0"/>
              <a:t>Preliminary proceedings – </a:t>
            </a:r>
            <a:r>
              <a:rPr lang="en" b="1" dirty="0">
                <a:solidFill>
                  <a:schemeClr val="accent1"/>
                </a:solidFill>
              </a:rPr>
              <a:t>content of judgments</a:t>
            </a:r>
            <a:endParaRPr lang="nl-NL" b="1" dirty="0">
              <a:solidFill>
                <a:schemeClr val="accent1"/>
              </a:solidFill>
            </a:endParaRPr>
          </a:p>
        </p:txBody>
      </p:sp>
      <p:graphicFrame>
        <p:nvGraphicFramePr>
          <p:cNvPr id="5" name="Tijdelijke aanduiding voor inhoud 2">
            <a:extLst>
              <a:ext uri="{FF2B5EF4-FFF2-40B4-BE49-F238E27FC236}">
                <a16:creationId xmlns:a16="http://schemas.microsoft.com/office/drawing/2014/main" id="{4FFE69D1-A342-3BE4-FAF9-22B245F51F15}"/>
              </a:ext>
            </a:extLst>
          </p:cNvPr>
          <p:cNvGraphicFramePr>
            <a:graphicFrameLocks noGrp="1"/>
          </p:cNvGraphicFramePr>
          <p:nvPr>
            <p:ph idx="1"/>
            <p:extLst>
              <p:ext uri="{D42A27DB-BD31-4B8C-83A1-F6EECF244321}">
                <p14:modId xmlns:p14="http://schemas.microsoft.com/office/powerpoint/2010/main" val="2610872619"/>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505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3CB3D5-F34D-40F5-A9A5-4FCCC56E89DE}"/>
              </a:ext>
            </a:extLst>
          </p:cNvPr>
          <p:cNvSpPr>
            <a:spLocks noGrp="1"/>
          </p:cNvSpPr>
          <p:nvPr>
            <p:ph type="title"/>
          </p:nvPr>
        </p:nvSpPr>
        <p:spPr/>
        <p:txBody>
          <a:bodyPr>
            <a:normAutofit/>
          </a:bodyPr>
          <a:lstStyle/>
          <a:p>
            <a:r>
              <a:rPr lang="en" b="1" dirty="0"/>
              <a:t>Judgment ECJ </a:t>
            </a:r>
            <a:r>
              <a:rPr lang="en" b="1" dirty="0" err="1"/>
              <a:t>Quadrature </a:t>
            </a:r>
            <a:r>
              <a:rPr lang="en" b="1" dirty="0"/>
              <a:t>du Net </a:t>
            </a:r>
            <a:br>
              <a:rPr lang="nl-BE" b="1" dirty="0"/>
            </a:br>
            <a:r>
              <a:rPr lang="en" b="1" dirty="0">
                <a:solidFill>
                  <a:schemeClr val="accent1"/>
                </a:solidFill>
              </a:rPr>
              <a:t>6 October 2020</a:t>
            </a:r>
            <a:endParaRPr lang="nl-NL" b="1" dirty="0">
              <a:solidFill>
                <a:schemeClr val="accent1"/>
              </a:solidFill>
            </a:endParaRPr>
          </a:p>
        </p:txBody>
      </p:sp>
      <p:graphicFrame>
        <p:nvGraphicFramePr>
          <p:cNvPr id="5" name="Tijdelijke aanduiding voor inhoud 2">
            <a:extLst>
              <a:ext uri="{FF2B5EF4-FFF2-40B4-BE49-F238E27FC236}">
                <a16:creationId xmlns:a16="http://schemas.microsoft.com/office/drawing/2014/main" id="{ABDD809B-7837-450D-45F5-3B53874A76BC}"/>
              </a:ext>
            </a:extLst>
          </p:cNvPr>
          <p:cNvGraphicFramePr>
            <a:graphicFrameLocks noGrp="1"/>
          </p:cNvGraphicFramePr>
          <p:nvPr>
            <p:ph idx="1"/>
            <p:extLst>
              <p:ext uri="{D42A27DB-BD31-4B8C-83A1-F6EECF244321}">
                <p14:modId xmlns:p14="http://schemas.microsoft.com/office/powerpoint/2010/main" val="1535075071"/>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9453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AE08C2-562F-4954-82B8-202E610C8C0E}"/>
              </a:ext>
            </a:extLst>
          </p:cNvPr>
          <p:cNvSpPr>
            <a:spLocks noGrp="1"/>
          </p:cNvSpPr>
          <p:nvPr>
            <p:ph type="title"/>
          </p:nvPr>
        </p:nvSpPr>
        <p:spPr/>
        <p:txBody>
          <a:bodyPr>
            <a:normAutofit/>
          </a:bodyPr>
          <a:lstStyle/>
          <a:p>
            <a:r>
              <a:rPr lang="en" dirty="0"/>
              <a:t>Judgment ECJ </a:t>
            </a:r>
            <a:r>
              <a:rPr lang="en" dirty="0" err="1"/>
              <a:t>Quadrature </a:t>
            </a:r>
            <a:r>
              <a:rPr lang="en" dirty="0"/>
              <a:t>du Net </a:t>
            </a:r>
            <a:br>
              <a:rPr lang="nl-BE" dirty="0"/>
            </a:br>
            <a:r>
              <a:rPr lang="en" dirty="0">
                <a:solidFill>
                  <a:schemeClr val="accent1"/>
                </a:solidFill>
              </a:rPr>
              <a:t>6 October 2020</a:t>
            </a:r>
            <a:endParaRPr lang="nl-NL" dirty="0">
              <a:solidFill>
                <a:schemeClr val="accent1"/>
              </a:solidFill>
            </a:endParaRPr>
          </a:p>
        </p:txBody>
      </p:sp>
      <p:graphicFrame>
        <p:nvGraphicFramePr>
          <p:cNvPr id="5" name="Tijdelijke aanduiding voor inhoud 2">
            <a:extLst>
              <a:ext uri="{FF2B5EF4-FFF2-40B4-BE49-F238E27FC236}">
                <a16:creationId xmlns:a16="http://schemas.microsoft.com/office/drawing/2014/main" id="{F9A4F35D-46B9-B58C-D038-0AB6270CC6E4}"/>
              </a:ext>
            </a:extLst>
          </p:cNvPr>
          <p:cNvGraphicFramePr>
            <a:graphicFrameLocks noGrp="1"/>
          </p:cNvGraphicFramePr>
          <p:nvPr>
            <p:ph idx="1"/>
          </p:nvPr>
        </p:nvGraphicFramePr>
        <p:xfrm>
          <a:off x="1096963" y="1987826"/>
          <a:ext cx="10058400" cy="38967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0A578462-21A9-4EC8-BA7A-7CA8E5FD08C8}"/>
              </a:ext>
            </a:extLst>
          </p:cNvPr>
          <p:cNvSpPr txBox="1"/>
          <p:nvPr/>
        </p:nvSpPr>
        <p:spPr>
          <a:xfrm>
            <a:off x="681399" y="3429000"/>
            <a:ext cx="513867" cy="400110"/>
          </a:xfrm>
          <a:prstGeom prst="rect">
            <a:avLst/>
          </a:prstGeom>
          <a:noFill/>
        </p:spPr>
        <p:txBody>
          <a:bodyPr wrap="square" rtlCol="0">
            <a:spAutoFit/>
          </a:bodyPr>
          <a:lstStyle/>
          <a:p>
            <a:r>
              <a:rPr lang="en" sz="2000" b="1">
                <a:solidFill>
                  <a:schemeClr val="tx2"/>
                </a:solidFill>
              </a:rPr>
              <a:t>1-</a:t>
            </a:r>
            <a:endParaRPr lang="en-BE" sz="2000" b="1">
              <a:solidFill>
                <a:schemeClr val="tx2"/>
              </a:solidFill>
            </a:endParaRPr>
          </a:p>
        </p:txBody>
      </p:sp>
      <p:sp>
        <p:nvSpPr>
          <p:cNvPr id="9" name="TextBox 8">
            <a:extLst>
              <a:ext uri="{FF2B5EF4-FFF2-40B4-BE49-F238E27FC236}">
                <a16:creationId xmlns:a16="http://schemas.microsoft.com/office/drawing/2014/main" id="{3DD73DBE-1545-4CEC-8069-817FDBCD5FAA}"/>
              </a:ext>
            </a:extLst>
          </p:cNvPr>
          <p:cNvSpPr txBox="1"/>
          <p:nvPr/>
        </p:nvSpPr>
        <p:spPr>
          <a:xfrm>
            <a:off x="681399" y="4870174"/>
            <a:ext cx="513867" cy="400110"/>
          </a:xfrm>
          <a:prstGeom prst="rect">
            <a:avLst/>
          </a:prstGeom>
          <a:noFill/>
        </p:spPr>
        <p:txBody>
          <a:bodyPr wrap="square" rtlCol="0">
            <a:spAutoFit/>
          </a:bodyPr>
          <a:lstStyle/>
          <a:p>
            <a:r>
              <a:rPr lang="en" sz="2000" b="1">
                <a:solidFill>
                  <a:schemeClr val="tx2"/>
                </a:solidFill>
              </a:rPr>
              <a:t>2-</a:t>
            </a:r>
            <a:endParaRPr lang="en-BE" sz="2000" b="1">
              <a:solidFill>
                <a:schemeClr val="tx2"/>
              </a:solidFill>
            </a:endParaRPr>
          </a:p>
        </p:txBody>
      </p:sp>
    </p:spTree>
    <p:extLst>
      <p:ext uri="{BB962C8B-B14F-4D97-AF65-F5344CB8AC3E}">
        <p14:creationId xmlns:p14="http://schemas.microsoft.com/office/powerpoint/2010/main" val="1826980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AE08C2-562F-4954-82B8-202E610C8C0E}"/>
              </a:ext>
            </a:extLst>
          </p:cNvPr>
          <p:cNvSpPr>
            <a:spLocks noGrp="1"/>
          </p:cNvSpPr>
          <p:nvPr>
            <p:ph type="title"/>
          </p:nvPr>
        </p:nvSpPr>
        <p:spPr/>
        <p:txBody>
          <a:bodyPr>
            <a:normAutofit/>
          </a:bodyPr>
          <a:lstStyle/>
          <a:p>
            <a:r>
              <a:rPr lang="en" dirty="0"/>
              <a:t>Judgment ECJ </a:t>
            </a:r>
            <a:r>
              <a:rPr lang="en" dirty="0" err="1"/>
              <a:t>Quadrature </a:t>
            </a:r>
            <a:r>
              <a:rPr lang="en" dirty="0"/>
              <a:t>du Net </a:t>
            </a:r>
            <a:br>
              <a:rPr lang="nl-BE" dirty="0"/>
            </a:br>
            <a:r>
              <a:rPr lang="en" dirty="0">
                <a:solidFill>
                  <a:schemeClr val="accent1"/>
                </a:solidFill>
              </a:rPr>
              <a:t>6 October 2020</a:t>
            </a:r>
            <a:endParaRPr lang="nl-NL" dirty="0">
              <a:solidFill>
                <a:schemeClr val="accent1"/>
              </a:solidFill>
            </a:endParaRPr>
          </a:p>
        </p:txBody>
      </p:sp>
      <p:graphicFrame>
        <p:nvGraphicFramePr>
          <p:cNvPr id="5" name="Tijdelijke aanduiding voor inhoud 2">
            <a:extLst>
              <a:ext uri="{FF2B5EF4-FFF2-40B4-BE49-F238E27FC236}">
                <a16:creationId xmlns:a16="http://schemas.microsoft.com/office/drawing/2014/main" id="{F9A4F35D-46B9-B58C-D038-0AB6270CC6E4}"/>
              </a:ext>
            </a:extLst>
          </p:cNvPr>
          <p:cNvGraphicFramePr>
            <a:graphicFrameLocks noGrp="1"/>
          </p:cNvGraphicFramePr>
          <p:nvPr>
            <p:ph idx="1"/>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986A00F-9411-4AAB-9F37-330353221139}"/>
              </a:ext>
            </a:extLst>
          </p:cNvPr>
          <p:cNvSpPr txBox="1"/>
          <p:nvPr/>
        </p:nvSpPr>
        <p:spPr>
          <a:xfrm>
            <a:off x="681399" y="3777799"/>
            <a:ext cx="513867" cy="400110"/>
          </a:xfrm>
          <a:prstGeom prst="rect">
            <a:avLst/>
          </a:prstGeom>
          <a:noFill/>
        </p:spPr>
        <p:txBody>
          <a:bodyPr wrap="square" rtlCol="0">
            <a:spAutoFit/>
          </a:bodyPr>
          <a:lstStyle/>
          <a:p>
            <a:r>
              <a:rPr lang="en" sz="2000" b="1">
                <a:solidFill>
                  <a:schemeClr val="tx2"/>
                </a:solidFill>
              </a:rPr>
              <a:t>4-</a:t>
            </a:r>
            <a:endParaRPr lang="en-BE" sz="2000" b="1">
              <a:solidFill>
                <a:schemeClr val="tx2"/>
              </a:solidFill>
            </a:endParaRPr>
          </a:p>
        </p:txBody>
      </p:sp>
      <p:sp>
        <p:nvSpPr>
          <p:cNvPr id="6" name="TextBox 5">
            <a:extLst>
              <a:ext uri="{FF2B5EF4-FFF2-40B4-BE49-F238E27FC236}">
                <a16:creationId xmlns:a16="http://schemas.microsoft.com/office/drawing/2014/main" id="{D600848C-2096-4375-987F-4A07616F2158}"/>
              </a:ext>
            </a:extLst>
          </p:cNvPr>
          <p:cNvSpPr txBox="1"/>
          <p:nvPr/>
        </p:nvSpPr>
        <p:spPr>
          <a:xfrm>
            <a:off x="681400" y="2544898"/>
            <a:ext cx="513867" cy="400110"/>
          </a:xfrm>
          <a:prstGeom prst="rect">
            <a:avLst/>
          </a:prstGeom>
          <a:noFill/>
        </p:spPr>
        <p:txBody>
          <a:bodyPr wrap="square" rtlCol="0">
            <a:spAutoFit/>
          </a:bodyPr>
          <a:lstStyle/>
          <a:p>
            <a:r>
              <a:rPr lang="en" sz="2000" b="1">
                <a:solidFill>
                  <a:schemeClr val="tx2"/>
                </a:solidFill>
              </a:rPr>
              <a:t>3-</a:t>
            </a:r>
            <a:endParaRPr lang="en-BE" sz="2000" b="1">
              <a:solidFill>
                <a:schemeClr val="tx2"/>
              </a:solidFill>
            </a:endParaRPr>
          </a:p>
        </p:txBody>
      </p:sp>
      <p:sp>
        <p:nvSpPr>
          <p:cNvPr id="7" name="TextBox 6">
            <a:extLst>
              <a:ext uri="{FF2B5EF4-FFF2-40B4-BE49-F238E27FC236}">
                <a16:creationId xmlns:a16="http://schemas.microsoft.com/office/drawing/2014/main" id="{BB5A84C0-B9F4-4D1C-A714-00C97D84A22D}"/>
              </a:ext>
            </a:extLst>
          </p:cNvPr>
          <p:cNvSpPr txBox="1"/>
          <p:nvPr/>
        </p:nvSpPr>
        <p:spPr>
          <a:xfrm>
            <a:off x="681398" y="5010700"/>
            <a:ext cx="513867" cy="400110"/>
          </a:xfrm>
          <a:prstGeom prst="rect">
            <a:avLst/>
          </a:prstGeom>
          <a:noFill/>
        </p:spPr>
        <p:txBody>
          <a:bodyPr wrap="square" rtlCol="0">
            <a:spAutoFit/>
          </a:bodyPr>
          <a:lstStyle/>
          <a:p>
            <a:r>
              <a:rPr lang="en" sz="2000" b="1">
                <a:solidFill>
                  <a:schemeClr val="tx2"/>
                </a:solidFill>
              </a:rPr>
              <a:t>5-</a:t>
            </a:r>
            <a:endParaRPr lang="en-BE" sz="2000" b="1">
              <a:solidFill>
                <a:schemeClr val="tx2"/>
              </a:solidFill>
            </a:endParaRPr>
          </a:p>
        </p:txBody>
      </p:sp>
    </p:spTree>
    <p:extLst>
      <p:ext uri="{BB962C8B-B14F-4D97-AF65-F5344CB8AC3E}">
        <p14:creationId xmlns:p14="http://schemas.microsoft.com/office/powerpoint/2010/main" val="517581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AE08C2-562F-4954-82B8-202E610C8C0E}"/>
              </a:ext>
            </a:extLst>
          </p:cNvPr>
          <p:cNvSpPr>
            <a:spLocks noGrp="1"/>
          </p:cNvSpPr>
          <p:nvPr>
            <p:ph type="title"/>
          </p:nvPr>
        </p:nvSpPr>
        <p:spPr/>
        <p:txBody>
          <a:bodyPr>
            <a:normAutofit/>
          </a:bodyPr>
          <a:lstStyle/>
          <a:p>
            <a:r>
              <a:rPr lang="en" dirty="0"/>
              <a:t>Judgment ECJ </a:t>
            </a:r>
            <a:r>
              <a:rPr lang="en" dirty="0" err="1"/>
              <a:t>Quadrature </a:t>
            </a:r>
            <a:r>
              <a:rPr lang="en" dirty="0"/>
              <a:t>du Net </a:t>
            </a:r>
            <a:br>
              <a:rPr lang="nl-BE" dirty="0"/>
            </a:br>
            <a:r>
              <a:rPr lang="en" dirty="0">
                <a:solidFill>
                  <a:schemeClr val="accent1"/>
                </a:solidFill>
              </a:rPr>
              <a:t>6 October 2020</a:t>
            </a:r>
            <a:endParaRPr lang="nl-NL" dirty="0">
              <a:solidFill>
                <a:schemeClr val="accent1"/>
              </a:solidFill>
            </a:endParaRPr>
          </a:p>
        </p:txBody>
      </p:sp>
      <p:graphicFrame>
        <p:nvGraphicFramePr>
          <p:cNvPr id="5" name="Tijdelijke aanduiding voor inhoud 2">
            <a:extLst>
              <a:ext uri="{FF2B5EF4-FFF2-40B4-BE49-F238E27FC236}">
                <a16:creationId xmlns:a16="http://schemas.microsoft.com/office/drawing/2014/main" id="{F9A4F35D-46B9-B58C-D038-0AB6270CC6E4}"/>
              </a:ext>
            </a:extLst>
          </p:cNvPr>
          <p:cNvGraphicFramePr>
            <a:graphicFrameLocks noGrp="1"/>
          </p:cNvGraphicFramePr>
          <p:nvPr>
            <p:ph idx="1"/>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56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AE08C2-562F-4954-82B8-202E610C8C0E}"/>
              </a:ext>
            </a:extLst>
          </p:cNvPr>
          <p:cNvSpPr>
            <a:spLocks noGrp="1"/>
          </p:cNvSpPr>
          <p:nvPr>
            <p:ph type="title"/>
          </p:nvPr>
        </p:nvSpPr>
        <p:spPr>
          <a:xfrm>
            <a:off x="1096963" y="249497"/>
            <a:ext cx="10058400" cy="1450757"/>
          </a:xfrm>
        </p:spPr>
        <p:txBody>
          <a:bodyPr>
            <a:normAutofit/>
          </a:bodyPr>
          <a:lstStyle/>
          <a:p>
            <a:r>
              <a:rPr lang="en" dirty="0"/>
              <a:t>Judgment ECJ </a:t>
            </a:r>
            <a:r>
              <a:rPr lang="en" dirty="0" err="1"/>
              <a:t>Quadrature </a:t>
            </a:r>
            <a:r>
              <a:rPr lang="en" dirty="0"/>
              <a:t>du Net </a:t>
            </a:r>
            <a:br>
              <a:rPr lang="nl-BE" dirty="0"/>
            </a:br>
            <a:r>
              <a:rPr lang="en" dirty="0">
                <a:solidFill>
                  <a:schemeClr val="accent1"/>
                </a:solidFill>
              </a:rPr>
              <a:t>6 October 2020</a:t>
            </a:r>
            <a:endParaRPr lang="nl-NL" dirty="0">
              <a:solidFill>
                <a:schemeClr val="accent1"/>
              </a:solidFill>
            </a:endParaRPr>
          </a:p>
        </p:txBody>
      </p:sp>
      <p:graphicFrame>
        <p:nvGraphicFramePr>
          <p:cNvPr id="5" name="Tijdelijke aanduiding voor inhoud 2">
            <a:extLst>
              <a:ext uri="{FF2B5EF4-FFF2-40B4-BE49-F238E27FC236}">
                <a16:creationId xmlns:a16="http://schemas.microsoft.com/office/drawing/2014/main" id="{F9A4F35D-46B9-B58C-D038-0AB6270CC6E4}"/>
              </a:ext>
            </a:extLst>
          </p:cNvPr>
          <p:cNvGraphicFramePr>
            <a:graphicFrameLocks noGrp="1"/>
          </p:cNvGraphicFramePr>
          <p:nvPr>
            <p:ph idx="1"/>
          </p:nvPr>
        </p:nvGraphicFramePr>
        <p:xfrm>
          <a:off x="1096963" y="2001078"/>
          <a:ext cx="10058400" cy="4055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5AC40DB-FEC6-44B8-93B2-D417664250F5}"/>
              </a:ext>
            </a:extLst>
          </p:cNvPr>
          <p:cNvSpPr txBox="1"/>
          <p:nvPr/>
        </p:nvSpPr>
        <p:spPr>
          <a:xfrm>
            <a:off x="1212578" y="1700254"/>
            <a:ext cx="10058400" cy="1292662"/>
          </a:xfrm>
          <a:prstGeom prst="rect">
            <a:avLst/>
          </a:prstGeom>
          <a:noFill/>
        </p:spPr>
        <p:txBody>
          <a:bodyPr wrap="square" rtlCol="0">
            <a:spAutoFit/>
          </a:bodyPr>
          <a:lstStyle/>
          <a:p>
            <a:r>
              <a:rPr lang="en" sz="2000" b="1" u="sng">
                <a:solidFill>
                  <a:schemeClr val="tx2"/>
                </a:solidFill>
              </a:rPr>
              <a:t>Special exception: </a:t>
            </a:r>
            <a:r>
              <a:rPr lang="en" sz="2000">
                <a:solidFill>
                  <a:schemeClr val="tx2"/>
                </a:solidFill>
              </a:rPr>
              <a:t>regulations that impose</a:t>
            </a:r>
          </a:p>
          <a:p>
            <a:endParaRPr lang="nl-BE" sz="2000">
              <a:solidFill>
                <a:schemeClr val="tx2"/>
              </a:solidFill>
            </a:endParaRPr>
          </a:p>
          <a:p>
            <a:endParaRPr lang="nl-BE" sz="2000">
              <a:solidFill>
                <a:schemeClr val="tx2"/>
              </a:solidFill>
            </a:endParaRPr>
          </a:p>
          <a:p>
            <a:endParaRPr lang="en-BE"/>
          </a:p>
        </p:txBody>
      </p:sp>
    </p:spTree>
    <p:extLst>
      <p:ext uri="{BB962C8B-B14F-4D97-AF65-F5344CB8AC3E}">
        <p14:creationId xmlns:p14="http://schemas.microsoft.com/office/powerpoint/2010/main" val="385156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9A1C06-7CDA-5A28-39A2-A931453F5FD3}"/>
              </a:ext>
            </a:extLst>
          </p:cNvPr>
          <p:cNvSpPr>
            <a:spLocks noGrp="1"/>
          </p:cNvSpPr>
          <p:nvPr>
            <p:ph type="title"/>
          </p:nvPr>
        </p:nvSpPr>
        <p:spPr/>
        <p:txBody>
          <a:bodyPr>
            <a:normAutofit/>
          </a:bodyPr>
          <a:lstStyle/>
          <a:p>
            <a:r>
              <a:rPr lang="nl-BE" sz="4000" dirty="0" err="1"/>
              <a:t>Judments</a:t>
            </a:r>
            <a:r>
              <a:rPr lang="nl-BE" sz="4000" dirty="0"/>
              <a:t> </a:t>
            </a:r>
            <a:r>
              <a:rPr lang="nl-BE" sz="4000" dirty="0" err="1"/>
              <a:t>Ecj</a:t>
            </a:r>
            <a:r>
              <a:rPr lang="nl-BE" sz="4000" dirty="0"/>
              <a:t> </a:t>
            </a:r>
            <a:r>
              <a:rPr lang="nl-BE" sz="4000" dirty="0" err="1"/>
              <a:t>Commissioner</a:t>
            </a:r>
            <a:r>
              <a:rPr lang="nl-BE" sz="4000" dirty="0"/>
              <a:t> (april 5, 2022); Spacenet (september 20, 2023)</a:t>
            </a:r>
            <a:endParaRPr lang="nl-NL" sz="4000" dirty="0"/>
          </a:p>
        </p:txBody>
      </p:sp>
      <p:sp>
        <p:nvSpPr>
          <p:cNvPr id="3" name="Tijdelijke aanduiding voor inhoud 2">
            <a:extLst>
              <a:ext uri="{FF2B5EF4-FFF2-40B4-BE49-F238E27FC236}">
                <a16:creationId xmlns:a16="http://schemas.microsoft.com/office/drawing/2014/main" id="{310C4AAB-D1C9-5116-9997-FD576FB1685A}"/>
              </a:ext>
            </a:extLst>
          </p:cNvPr>
          <p:cNvSpPr>
            <a:spLocks noGrp="1"/>
          </p:cNvSpPr>
          <p:nvPr>
            <p:ph idx="1"/>
          </p:nvPr>
        </p:nvSpPr>
        <p:spPr/>
        <p:txBody>
          <a:bodyPr>
            <a:normAutofit fontScale="92500"/>
          </a:bodyPr>
          <a:lstStyle/>
          <a:p>
            <a:r>
              <a:rPr lang="nl-BE" dirty="0"/>
              <a:t>- </a:t>
            </a:r>
            <a:r>
              <a:rPr lang="nl-BE" dirty="0" err="1"/>
              <a:t>Confirmation</a:t>
            </a:r>
            <a:r>
              <a:rPr lang="nl-BE" dirty="0"/>
              <a:t> La </a:t>
            </a:r>
            <a:r>
              <a:rPr lang="nl-BE" dirty="0" err="1"/>
              <a:t>Quadrature</a:t>
            </a:r>
            <a:r>
              <a:rPr lang="nl-BE" dirty="0"/>
              <a:t> du Net</a:t>
            </a:r>
          </a:p>
          <a:p>
            <a:r>
              <a:rPr lang="nl-BE" dirty="0"/>
              <a:t>- </a:t>
            </a:r>
            <a:r>
              <a:rPr lang="nl-BE" dirty="0" err="1"/>
              <a:t>SpaceNet</a:t>
            </a:r>
            <a:r>
              <a:rPr lang="nl-BE" dirty="0"/>
              <a:t>: </a:t>
            </a:r>
            <a:r>
              <a:rPr lang="nl-BE" dirty="0" err="1"/>
              <a:t>German</a:t>
            </a:r>
            <a:r>
              <a:rPr lang="nl-BE" dirty="0"/>
              <a:t> TKG </a:t>
            </a:r>
            <a:r>
              <a:rPr lang="nl-BE" dirty="0" err="1"/>
              <a:t>Law</a:t>
            </a:r>
            <a:endParaRPr lang="nl-BE" dirty="0"/>
          </a:p>
          <a:p>
            <a:r>
              <a:rPr lang="nl-BE" dirty="0" err="1"/>
              <a:t>Period</a:t>
            </a:r>
            <a:r>
              <a:rPr lang="nl-BE" dirty="0"/>
              <a:t> (4-10 weeks) </a:t>
            </a:r>
            <a:r>
              <a:rPr lang="nl-BE" dirty="0" err="1"/>
              <a:t>retention</a:t>
            </a:r>
            <a:r>
              <a:rPr lang="nl-BE" dirty="0"/>
              <a:t> is relevant factor, but </a:t>
            </a:r>
            <a:r>
              <a:rPr lang="nl-BE" dirty="0" err="1"/>
              <a:t>not</a:t>
            </a:r>
            <a:r>
              <a:rPr lang="nl-BE" dirty="0"/>
              <a:t> </a:t>
            </a:r>
            <a:r>
              <a:rPr lang="nl-BE" dirty="0" err="1"/>
              <a:t>enough</a:t>
            </a:r>
            <a:r>
              <a:rPr lang="nl-BE" dirty="0"/>
              <a:t> </a:t>
            </a:r>
            <a:r>
              <a:rPr lang="nl-BE" dirty="0" err="1"/>
              <a:t>to</a:t>
            </a:r>
            <a:r>
              <a:rPr lang="nl-BE" dirty="0"/>
              <a:t> counter </a:t>
            </a:r>
            <a:r>
              <a:rPr lang="nl-BE" dirty="0" err="1"/>
              <a:t>the</a:t>
            </a:r>
            <a:r>
              <a:rPr lang="nl-BE" dirty="0"/>
              <a:t> </a:t>
            </a:r>
            <a:r>
              <a:rPr lang="nl-BE" dirty="0" err="1"/>
              <a:t>problem</a:t>
            </a:r>
            <a:r>
              <a:rPr lang="nl-BE" dirty="0"/>
              <a:t> of </a:t>
            </a:r>
            <a:r>
              <a:rPr lang="nl-BE" dirty="0" err="1"/>
              <a:t>the</a:t>
            </a:r>
            <a:r>
              <a:rPr lang="nl-BE" dirty="0"/>
              <a:t> </a:t>
            </a:r>
            <a:r>
              <a:rPr lang="nl-BE" dirty="0" err="1"/>
              <a:t>interference</a:t>
            </a:r>
            <a:r>
              <a:rPr lang="nl-BE" dirty="0"/>
              <a:t> in view of </a:t>
            </a:r>
            <a:r>
              <a:rPr lang="nl-BE" dirty="0" err="1"/>
              <a:t>their</a:t>
            </a:r>
            <a:r>
              <a:rPr lang="nl-BE" dirty="0"/>
              <a:t> </a:t>
            </a:r>
            <a:r>
              <a:rPr lang="nl-BE" dirty="0" err="1"/>
              <a:t>number</a:t>
            </a:r>
            <a:r>
              <a:rPr lang="nl-BE" dirty="0"/>
              <a:t> </a:t>
            </a:r>
            <a:r>
              <a:rPr lang="nl-BE" dirty="0" err="1"/>
              <a:t>and</a:t>
            </a:r>
            <a:r>
              <a:rPr lang="nl-BE" dirty="0"/>
              <a:t> </a:t>
            </a:r>
            <a:r>
              <a:rPr lang="nl-BE" dirty="0" err="1"/>
              <a:t>variety</a:t>
            </a:r>
            <a:r>
              <a:rPr lang="nl-BE" dirty="0"/>
              <a:t> data </a:t>
            </a:r>
            <a:r>
              <a:rPr lang="nl-BE" dirty="0" err="1"/>
              <a:t>retained</a:t>
            </a:r>
            <a:r>
              <a:rPr lang="nl-BE" dirty="0"/>
              <a:t> (85-87)</a:t>
            </a:r>
          </a:p>
          <a:p>
            <a:r>
              <a:rPr lang="nl-BE" dirty="0"/>
              <a:t>Storage </a:t>
            </a:r>
            <a:r>
              <a:rPr lang="nl-BE" dirty="0" err="1"/>
              <a:t>and</a:t>
            </a:r>
            <a:r>
              <a:rPr lang="nl-BE" dirty="0"/>
              <a:t> access are </a:t>
            </a:r>
            <a:r>
              <a:rPr lang="nl-BE" dirty="0" err="1"/>
              <a:t>two</a:t>
            </a:r>
            <a:r>
              <a:rPr lang="nl-BE" dirty="0"/>
              <a:t> </a:t>
            </a:r>
            <a:r>
              <a:rPr lang="nl-BE" dirty="0" err="1"/>
              <a:t>differend</a:t>
            </a:r>
            <a:r>
              <a:rPr lang="nl-BE" dirty="0"/>
              <a:t> </a:t>
            </a:r>
            <a:r>
              <a:rPr lang="nl-BE" dirty="0" err="1"/>
              <a:t>interferences</a:t>
            </a:r>
            <a:r>
              <a:rPr lang="nl-BE" dirty="0"/>
              <a:t> on </a:t>
            </a:r>
            <a:r>
              <a:rPr lang="nl-BE" dirty="0" err="1"/>
              <a:t>confidentiality</a:t>
            </a:r>
            <a:r>
              <a:rPr lang="nl-BE" dirty="0"/>
              <a:t> of </a:t>
            </a:r>
            <a:r>
              <a:rPr lang="nl-BE" dirty="0" err="1"/>
              <a:t>communication</a:t>
            </a:r>
            <a:r>
              <a:rPr lang="nl-BE" dirty="0"/>
              <a:t> </a:t>
            </a:r>
            <a:r>
              <a:rPr lang="nl-BE" dirty="0" err="1"/>
              <a:t>and</a:t>
            </a:r>
            <a:r>
              <a:rPr lang="nl-BE" dirty="0"/>
              <a:t> </a:t>
            </a:r>
            <a:r>
              <a:rPr lang="nl-BE" dirty="0" err="1"/>
              <a:t>needs</a:t>
            </a:r>
            <a:r>
              <a:rPr lang="nl-BE" dirty="0"/>
              <a:t> </a:t>
            </a:r>
            <a:r>
              <a:rPr lang="nl-BE" dirty="0" err="1"/>
              <a:t>their</a:t>
            </a:r>
            <a:r>
              <a:rPr lang="nl-BE" dirty="0"/>
              <a:t> </a:t>
            </a:r>
            <a:r>
              <a:rPr lang="nl-BE" dirty="0" err="1"/>
              <a:t>own</a:t>
            </a:r>
            <a:r>
              <a:rPr lang="nl-BE" dirty="0"/>
              <a:t> criteria</a:t>
            </a:r>
          </a:p>
          <a:p>
            <a:r>
              <a:rPr lang="nl-BE" dirty="0"/>
              <a:t>‘In </a:t>
            </a:r>
            <a:r>
              <a:rPr lang="nl-BE" dirty="0" err="1"/>
              <a:t>that</a:t>
            </a:r>
            <a:r>
              <a:rPr lang="nl-BE" dirty="0"/>
              <a:t> </a:t>
            </a:r>
            <a:r>
              <a:rPr lang="nl-BE" dirty="0" err="1"/>
              <a:t>regard</a:t>
            </a:r>
            <a:r>
              <a:rPr lang="nl-BE" dirty="0"/>
              <a:t>, </a:t>
            </a:r>
            <a:r>
              <a:rPr lang="nl-BE" dirty="0" err="1"/>
              <a:t>it</a:t>
            </a:r>
            <a:r>
              <a:rPr lang="nl-BE" dirty="0"/>
              <a:t> must </a:t>
            </a:r>
            <a:r>
              <a:rPr lang="nl-BE" dirty="0" err="1"/>
              <a:t>be</a:t>
            </a:r>
            <a:r>
              <a:rPr lang="nl-BE" dirty="0"/>
              <a:t> </a:t>
            </a:r>
            <a:r>
              <a:rPr lang="nl-BE" dirty="0" err="1"/>
              <a:t>observed</a:t>
            </a:r>
            <a:r>
              <a:rPr lang="nl-BE" dirty="0"/>
              <a:t>, in </a:t>
            </a:r>
            <a:r>
              <a:rPr lang="nl-BE" dirty="0" err="1"/>
              <a:t>the</a:t>
            </a:r>
            <a:r>
              <a:rPr lang="nl-BE" dirty="0"/>
              <a:t> first </a:t>
            </a:r>
            <a:r>
              <a:rPr lang="nl-BE" dirty="0" err="1"/>
              <a:t>place</a:t>
            </a:r>
            <a:r>
              <a:rPr lang="nl-BE" dirty="0"/>
              <a:t>, </a:t>
            </a:r>
            <a:r>
              <a:rPr lang="nl-BE" dirty="0" err="1"/>
              <a:t>that</a:t>
            </a:r>
            <a:r>
              <a:rPr lang="nl-BE" dirty="0"/>
              <a:t> </a:t>
            </a:r>
            <a:r>
              <a:rPr lang="nl-BE" dirty="0" err="1"/>
              <a:t>the</a:t>
            </a:r>
            <a:r>
              <a:rPr lang="nl-BE" dirty="0"/>
              <a:t> </a:t>
            </a:r>
            <a:r>
              <a:rPr lang="nl-BE" dirty="0" err="1"/>
              <a:t>effectiveness</a:t>
            </a:r>
            <a:r>
              <a:rPr lang="nl-BE" dirty="0"/>
              <a:t> of </a:t>
            </a:r>
            <a:r>
              <a:rPr lang="nl-BE" dirty="0" err="1"/>
              <a:t>criminal</a:t>
            </a:r>
            <a:r>
              <a:rPr lang="nl-BE" dirty="0"/>
              <a:t> </a:t>
            </a:r>
            <a:r>
              <a:rPr lang="nl-BE" dirty="0" err="1"/>
              <a:t>proceedings</a:t>
            </a:r>
            <a:r>
              <a:rPr lang="nl-BE" dirty="0"/>
              <a:t> </a:t>
            </a:r>
            <a:r>
              <a:rPr lang="nl-BE" dirty="0" err="1"/>
              <a:t>generally</a:t>
            </a:r>
            <a:r>
              <a:rPr lang="nl-BE" dirty="0"/>
              <a:t> </a:t>
            </a:r>
            <a:r>
              <a:rPr lang="nl-BE" dirty="0" err="1"/>
              <a:t>depends</a:t>
            </a:r>
            <a:r>
              <a:rPr lang="nl-BE" dirty="0"/>
              <a:t> </a:t>
            </a:r>
            <a:r>
              <a:rPr lang="nl-BE" dirty="0" err="1"/>
              <a:t>not</a:t>
            </a:r>
            <a:r>
              <a:rPr lang="nl-BE" dirty="0"/>
              <a:t> on a single means of </a:t>
            </a:r>
            <a:r>
              <a:rPr lang="nl-BE" dirty="0" err="1"/>
              <a:t>investigation</a:t>
            </a:r>
            <a:r>
              <a:rPr lang="nl-BE" dirty="0"/>
              <a:t> but on alle means of </a:t>
            </a:r>
            <a:r>
              <a:rPr lang="nl-BE" dirty="0" err="1"/>
              <a:t>investigation</a:t>
            </a:r>
            <a:r>
              <a:rPr lang="nl-BE" dirty="0"/>
              <a:t> </a:t>
            </a:r>
            <a:r>
              <a:rPr lang="nl-BE" dirty="0" err="1"/>
              <a:t>avaible</a:t>
            </a:r>
            <a:r>
              <a:rPr lang="nl-BE" dirty="0"/>
              <a:t> </a:t>
            </a:r>
            <a:r>
              <a:rPr lang="nl-BE" dirty="0" err="1"/>
              <a:t>to</a:t>
            </a:r>
            <a:r>
              <a:rPr lang="nl-BE" dirty="0"/>
              <a:t> </a:t>
            </a:r>
            <a:r>
              <a:rPr lang="nl-BE" dirty="0" err="1"/>
              <a:t>the</a:t>
            </a:r>
            <a:r>
              <a:rPr lang="nl-BE" dirty="0"/>
              <a:t> competent </a:t>
            </a:r>
            <a:r>
              <a:rPr lang="nl-BE" dirty="0" err="1"/>
              <a:t>national</a:t>
            </a:r>
            <a:r>
              <a:rPr lang="nl-BE" dirty="0"/>
              <a:t> </a:t>
            </a:r>
            <a:r>
              <a:rPr lang="nl-BE" dirty="0" err="1"/>
              <a:t>authorities</a:t>
            </a:r>
            <a:r>
              <a:rPr lang="nl-BE" dirty="0"/>
              <a:t> </a:t>
            </a:r>
            <a:r>
              <a:rPr lang="nl-BE" dirty="0" err="1"/>
              <a:t>for</a:t>
            </a:r>
            <a:r>
              <a:rPr lang="nl-BE" dirty="0"/>
              <a:t> </a:t>
            </a:r>
            <a:r>
              <a:rPr lang="nl-BE" dirty="0" err="1"/>
              <a:t>those</a:t>
            </a:r>
            <a:r>
              <a:rPr lang="nl-BE" dirty="0"/>
              <a:t> </a:t>
            </a:r>
            <a:r>
              <a:rPr lang="nl-BE" dirty="0" err="1"/>
              <a:t>purposes</a:t>
            </a:r>
            <a:r>
              <a:rPr lang="nl-BE" dirty="0"/>
              <a:t>’ (96)</a:t>
            </a:r>
          </a:p>
          <a:p>
            <a:r>
              <a:rPr lang="nl-BE" dirty="0" err="1"/>
              <a:t>All</a:t>
            </a:r>
            <a:r>
              <a:rPr lang="nl-BE" dirty="0"/>
              <a:t> users. The data of users </a:t>
            </a:r>
            <a:r>
              <a:rPr lang="nl-BE" dirty="0" err="1"/>
              <a:t>who</a:t>
            </a:r>
            <a:r>
              <a:rPr lang="nl-BE" dirty="0"/>
              <a:t> are subject </a:t>
            </a:r>
            <a:r>
              <a:rPr lang="nl-BE" dirty="0" err="1"/>
              <a:t>to</a:t>
            </a:r>
            <a:r>
              <a:rPr lang="nl-BE" dirty="0"/>
              <a:t> a </a:t>
            </a:r>
            <a:r>
              <a:rPr lang="nl-BE" dirty="0" err="1"/>
              <a:t>duty</a:t>
            </a:r>
            <a:r>
              <a:rPr lang="nl-BE" dirty="0"/>
              <a:t> of professional </a:t>
            </a:r>
            <a:r>
              <a:rPr lang="nl-BE" dirty="0" err="1"/>
              <a:t>secrecy</a:t>
            </a:r>
            <a:r>
              <a:rPr lang="nl-BE" dirty="0"/>
              <a:t>, </a:t>
            </a:r>
            <a:r>
              <a:rPr lang="nl-BE" dirty="0" err="1"/>
              <a:t>such</a:t>
            </a:r>
            <a:r>
              <a:rPr lang="nl-BE" dirty="0"/>
              <a:t> as </a:t>
            </a:r>
            <a:r>
              <a:rPr lang="nl-BE" dirty="0" err="1"/>
              <a:t>lawyers</a:t>
            </a:r>
            <a:r>
              <a:rPr lang="nl-BE" dirty="0"/>
              <a:t>, doctors </a:t>
            </a:r>
            <a:r>
              <a:rPr lang="nl-BE" dirty="0" err="1"/>
              <a:t>and</a:t>
            </a:r>
            <a:r>
              <a:rPr lang="nl-BE" dirty="0"/>
              <a:t> </a:t>
            </a:r>
            <a:r>
              <a:rPr lang="nl-BE" dirty="0" err="1"/>
              <a:t>journalists</a:t>
            </a:r>
            <a:r>
              <a:rPr lang="nl-BE" dirty="0"/>
              <a:t>, are </a:t>
            </a:r>
            <a:r>
              <a:rPr lang="nl-BE" dirty="0" err="1"/>
              <a:t>thus</a:t>
            </a:r>
            <a:r>
              <a:rPr lang="nl-BE" dirty="0"/>
              <a:t> </a:t>
            </a:r>
            <a:r>
              <a:rPr lang="nl-BE" dirty="0" err="1"/>
              <a:t>retained</a:t>
            </a:r>
            <a:r>
              <a:rPr lang="nl-BE" dirty="0"/>
              <a:t> (82)</a:t>
            </a:r>
          </a:p>
          <a:p>
            <a:endParaRPr lang="nl-NL" dirty="0"/>
          </a:p>
        </p:txBody>
      </p:sp>
    </p:spTree>
    <p:extLst>
      <p:ext uri="{BB962C8B-B14F-4D97-AF65-F5344CB8AC3E}">
        <p14:creationId xmlns:p14="http://schemas.microsoft.com/office/powerpoint/2010/main" val="1366675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e4af181-b7d0-46a1-8d6d-13ff15394a40" xsi:nil="true"/>
    <lcf76f155ced4ddcb4097134ff3c332f xmlns="12b10242-027c-4a4f-8e8c-9ac9a66591d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C82FCE0E9CAEF408D79C91D4E506F33" ma:contentTypeVersion="16" ma:contentTypeDescription="Een nieuw document maken." ma:contentTypeScope="" ma:versionID="565f1fd3b5d19be8133412301a55056b">
  <xsd:schema xmlns:xsd="http://www.w3.org/2001/XMLSchema" xmlns:xs="http://www.w3.org/2001/XMLSchema" xmlns:p="http://schemas.microsoft.com/office/2006/metadata/properties" xmlns:ns2="12b10242-027c-4a4f-8e8c-9ac9a66591da" xmlns:ns3="5e4af181-b7d0-46a1-8d6d-13ff15394a40" targetNamespace="http://schemas.microsoft.com/office/2006/metadata/properties" ma:root="true" ma:fieldsID="fa849d6c7f015b9f66ca6234a99228fb" ns2:_="" ns3:_="">
    <xsd:import namespace="12b10242-027c-4a4f-8e8c-9ac9a66591da"/>
    <xsd:import namespace="5e4af181-b7d0-46a1-8d6d-13ff15394a4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b10242-027c-4a4f-8e8c-9ac9a66591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7c214a04-43b2-4361-b491-f9dc5c481c8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e4af181-b7d0-46a1-8d6d-13ff15394a40" elementFormDefault="qualified">
    <xsd:import namespace="http://schemas.microsoft.com/office/2006/documentManagement/types"/>
    <xsd:import namespace="http://schemas.microsoft.com/office/infopath/2007/PartnerControls"/>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27fcf2e9-2037-474b-ac00-a27f9e963b09}" ma:internalName="TaxCatchAll" ma:showField="CatchAllData" ma:web="5e4af181-b7d0-46a1-8d6d-13ff15394a4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3C2C76-B06E-46E1-BA05-9E995D1F4FB4}">
  <ds:schemaRefs>
    <ds:schemaRef ds:uri="http://schemas.microsoft.com/sharepoint/v3/contenttype/forms"/>
  </ds:schemaRefs>
</ds:datastoreItem>
</file>

<file path=customXml/itemProps2.xml><?xml version="1.0" encoding="utf-8"?>
<ds:datastoreItem xmlns:ds="http://schemas.openxmlformats.org/officeDocument/2006/customXml" ds:itemID="{13AB8E60-0D32-4BB5-80ED-898CC2A29372}">
  <ds:schemaRef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terms/"/>
    <ds:schemaRef ds:uri="5e4af181-b7d0-46a1-8d6d-13ff15394a40"/>
    <ds:schemaRef ds:uri="http://schemas.microsoft.com/office/2006/metadata/properties"/>
    <ds:schemaRef ds:uri="12b10242-027c-4a4f-8e8c-9ac9a66591da"/>
    <ds:schemaRef ds:uri="http://www.w3.org/XML/1998/namespace"/>
    <ds:schemaRef ds:uri="http://purl.org/dc/dcmitype/"/>
  </ds:schemaRefs>
</ds:datastoreItem>
</file>

<file path=customXml/itemProps3.xml><?xml version="1.0" encoding="utf-8"?>
<ds:datastoreItem xmlns:ds="http://schemas.openxmlformats.org/officeDocument/2006/customXml" ds:itemID="{24E24A9A-3546-4ADD-BD36-94CA90C7CD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b10242-027c-4a4f-8e8c-9ac9a66591da"/>
    <ds:schemaRef ds:uri="5e4af181-b7d0-46a1-8d6d-13ff15394a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99</TotalTime>
  <Words>2823</Words>
  <Application>Microsoft Office PowerPoint</Application>
  <PresentationFormat>Breedbeeld</PresentationFormat>
  <Paragraphs>150</Paragraphs>
  <Slides>28</Slides>
  <Notes>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28</vt:i4>
      </vt:variant>
    </vt:vector>
  </HeadingPairs>
  <TitlesOfParts>
    <vt:vector size="35" baseType="lpstr">
      <vt:lpstr>Abadi</vt:lpstr>
      <vt:lpstr>Arial</vt:lpstr>
      <vt:lpstr>Calibri</vt:lpstr>
      <vt:lpstr>Tw Cen MT</vt:lpstr>
      <vt:lpstr>Tw Cen MT Condensed</vt:lpstr>
      <vt:lpstr>Wingdings 3</vt:lpstr>
      <vt:lpstr>Integraal</vt:lpstr>
      <vt:lpstr>The general retention obligation of metadata.  The third data retention law of July 20, 2022      Privacy camp brussels 25.1.2023</vt:lpstr>
      <vt:lpstr>Short history</vt:lpstr>
      <vt:lpstr>Preliminary proceedings – content of judgments</vt:lpstr>
      <vt:lpstr>Judgment ECJ Quadrature du Net  6 October 2020</vt:lpstr>
      <vt:lpstr>Judgment ECJ Quadrature du Net  6 October 2020</vt:lpstr>
      <vt:lpstr>Judgment ECJ Quadrature du Net  6 October 2020</vt:lpstr>
      <vt:lpstr>Judgment ECJ Quadrature du Net  6 October 2020</vt:lpstr>
      <vt:lpstr>Judgment ECJ Quadrature du Net  6 October 2020</vt:lpstr>
      <vt:lpstr>Judments Ecj Commissioner (april 5, 2022); Spacenet (september 20, 2023)</vt:lpstr>
      <vt:lpstr>Procedures Constitutional Court</vt:lpstr>
      <vt:lpstr>3. Judgment Constitutional Court 22 April 2021</vt:lpstr>
      <vt:lpstr>Applications by Belgian government</vt:lpstr>
      <vt:lpstr>Third data retention law</vt:lpstr>
      <vt:lpstr>I. Store Data in Geographical Zones</vt:lpstr>
      <vt:lpstr>1. Judicial districts and police districts with a certain number of crimes per 1,000 inhabitants on average over the past three years. </vt:lpstr>
      <vt:lpstr>2. Zones or entire territory determined by Coordinating Body for Threat Analysis in case of threat level 3: general and undifferentiated detention.  </vt:lpstr>
      <vt:lpstr>3. Areas particularly exposed to threats to national security and serious crime. </vt:lpstr>
      <vt:lpstr>4. Zones: may pose serious threats to vital interests of the country or essential population needs. </vt:lpstr>
      <vt:lpstr>5. Zones: potentially seriously threatening the interests of international institutions established on national territory. </vt:lpstr>
      <vt:lpstr>General concerns about geographic zones</vt:lpstr>
      <vt:lpstr>II. Data to be retained by operators (articles 122, 126, 126/1, 126/2)   </vt:lpstr>
      <vt:lpstr>126/1</vt:lpstr>
      <vt:lpstr>126/2</vt:lpstr>
      <vt:lpstr>III. Access to the data (127/1)  a wide range of institutions and authorities</vt:lpstr>
      <vt:lpstr>IV. Other discussion points data retention law III</vt:lpstr>
      <vt:lpstr>Critiques GBA</vt:lpstr>
      <vt:lpstr>Critiques GBA</vt:lpstr>
      <vt:lpstr>Critiques GBA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verplichting tot algemene bewaring van metagegevens. De derde dataretentiewet van 20 juli 2022  Liga 19 december 2022</dc:title>
  <dc:creator>Raf Jespers</dc:creator>
  <cp:lastModifiedBy>Raf Jespers</cp:lastModifiedBy>
  <cp:revision>3</cp:revision>
  <cp:lastPrinted>2023-01-20T10:41:13Z</cp:lastPrinted>
  <dcterms:created xsi:type="dcterms:W3CDTF">2022-12-15T10:48:00Z</dcterms:created>
  <dcterms:modified xsi:type="dcterms:W3CDTF">2023-01-24T12:02:03Z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0x010100CC82FCE0E9CAEF408D79C91D4E506F33</vt:lpwstr>
  </property>
  <property fmtid="{D5CDD505-2E9C-101B-9397-08002B2CF9AE}" pid="3" name="MediaServiceImageTags">
    <vt:lpwstr/>
  </property>
</Properties>
</file>